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898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044" autoAdjust="0"/>
    <p:restoredTop sz="94660"/>
  </p:normalViewPr>
  <p:slideViewPr>
    <p:cSldViewPr snapToGrid="0">
      <p:cViewPr>
        <p:scale>
          <a:sx n="48" d="100"/>
          <a:sy n="48" d="100"/>
        </p:scale>
        <p:origin x="-1296" y="-10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65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6578"/>
          </a:xfrm>
          <a:prstGeom prst="rect">
            <a:avLst/>
          </a:prstGeom>
        </p:spPr>
        <p:txBody>
          <a:bodyPr vert="horz" lIns="91440" tIns="45720" rIns="91440" bIns="45720" rtlCol="0"/>
          <a:lstStyle>
            <a:lvl1pPr algn="r">
              <a:defRPr sz="1200"/>
            </a:lvl1pPr>
          </a:lstStyle>
          <a:p>
            <a:fld id="{6E6A578F-6472-481D-AEB1-B7D173FC8666}" type="datetimeFigureOut">
              <a:rPr lang="en-US" smtClean="0"/>
              <a:t>9/12/2016</a:t>
            </a:fld>
            <a:endParaRPr lang="en-US"/>
          </a:p>
        </p:txBody>
      </p:sp>
      <p:sp>
        <p:nvSpPr>
          <p:cNvPr id="4" name="Footer Placeholder 3"/>
          <p:cNvSpPr>
            <a:spLocks noGrp="1"/>
          </p:cNvSpPr>
          <p:nvPr>
            <p:ph type="ftr" sz="quarter" idx="2"/>
          </p:nvPr>
        </p:nvSpPr>
        <p:spPr>
          <a:xfrm>
            <a:off x="1" y="8829822"/>
            <a:ext cx="2972421" cy="46657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822"/>
            <a:ext cx="2972421" cy="466578"/>
          </a:xfrm>
          <a:prstGeom prst="rect">
            <a:avLst/>
          </a:prstGeom>
        </p:spPr>
        <p:txBody>
          <a:bodyPr vert="horz" lIns="91440" tIns="45720" rIns="91440" bIns="45720" rtlCol="0" anchor="b"/>
          <a:lstStyle>
            <a:lvl1pPr algn="r">
              <a:defRPr sz="1200"/>
            </a:lvl1pPr>
          </a:lstStyle>
          <a:p>
            <a:fld id="{8F906662-816D-4930-A4AE-8A6119C56C91}" type="slidenum">
              <a:rPr lang="en-US" smtClean="0"/>
              <a:t>‹#›</a:t>
            </a:fld>
            <a:endParaRPr lang="en-US"/>
          </a:p>
        </p:txBody>
      </p:sp>
    </p:spTree>
    <p:extLst>
      <p:ext uri="{BB962C8B-B14F-4D97-AF65-F5344CB8AC3E}">
        <p14:creationId xmlns:p14="http://schemas.microsoft.com/office/powerpoint/2010/main" val="30008326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5E3FF0-A658-4E5D-B7E3-2DC2698717BC}"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2463758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5E3FF0-A658-4E5D-B7E3-2DC2698717BC}"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345546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5E3FF0-A658-4E5D-B7E3-2DC2698717BC}"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1372119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5E3FF0-A658-4E5D-B7E3-2DC2698717BC}"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3752537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5E3FF0-A658-4E5D-B7E3-2DC2698717BC}" type="datetimeFigureOut">
              <a:rPr lang="en-US" smtClean="0"/>
              <a:t>9/12/2016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2287149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5E3FF0-A658-4E5D-B7E3-2DC2698717BC}" type="datetimeFigureOut">
              <a:rPr lang="en-US" smtClean="0"/>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3516176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5E3FF0-A658-4E5D-B7E3-2DC2698717BC}" type="datetimeFigureOut">
              <a:rPr lang="en-US" smtClean="0"/>
              <a:t>9/12/2016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245098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5E3FF0-A658-4E5D-B7E3-2DC2698717BC}" type="datetimeFigureOut">
              <a:rPr lang="en-US" smtClean="0"/>
              <a:t>9/12/2016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2996912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5E3FF0-A658-4E5D-B7E3-2DC2698717BC}" type="datetimeFigureOut">
              <a:rPr lang="en-US" smtClean="0"/>
              <a:t>9/12/2016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3395337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5E3FF0-A658-4E5D-B7E3-2DC2698717BC}" type="datetimeFigureOut">
              <a:rPr lang="en-US" smtClean="0"/>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2608837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5E3FF0-A658-4E5D-B7E3-2DC2698717BC}" type="datetimeFigureOut">
              <a:rPr lang="en-US" smtClean="0"/>
              <a:t>9/12/2016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6BBAA-6F41-4296-9710-A06F9E33F9B5}" type="slidenum">
              <a:rPr lang="en-US" smtClean="0"/>
              <a:t>‹#›</a:t>
            </a:fld>
            <a:endParaRPr lang="en-US"/>
          </a:p>
        </p:txBody>
      </p:sp>
    </p:spTree>
    <p:extLst>
      <p:ext uri="{BB962C8B-B14F-4D97-AF65-F5344CB8AC3E}">
        <p14:creationId xmlns:p14="http://schemas.microsoft.com/office/powerpoint/2010/main" val="2994896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5E3FF0-A658-4E5D-B7E3-2DC2698717BC}" type="datetimeFigureOut">
              <a:rPr lang="en-US" smtClean="0"/>
              <a:t>9/12/2016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B6BBAA-6F41-4296-9710-A06F9E33F9B5}" type="slidenum">
              <a:rPr lang="en-US" smtClean="0"/>
              <a:t>‹#›</a:t>
            </a:fld>
            <a:endParaRPr lang="en-US"/>
          </a:p>
        </p:txBody>
      </p:sp>
    </p:spTree>
    <p:extLst>
      <p:ext uri="{BB962C8B-B14F-4D97-AF65-F5344CB8AC3E}">
        <p14:creationId xmlns:p14="http://schemas.microsoft.com/office/powerpoint/2010/main" val="2254759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115909" y="67082"/>
            <a:ext cx="4919917" cy="5145602"/>
          </a:xfrm>
          <a:prstGeom prst="rect">
            <a:avLst/>
          </a:prstGeom>
        </p:spPr>
      </p:pic>
      <p:pic>
        <p:nvPicPr>
          <p:cNvPr id="1026" name="Picture 2" descr="http://dosafl.com/images/diocese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04744"/>
            <a:ext cx="4857908" cy="1943164"/>
          </a:xfrm>
          <a:prstGeom prst="rect">
            <a:avLst/>
          </a:prstGeom>
          <a:noFill/>
          <a:extLst>
            <a:ext uri="{909E8E84-426E-40DD-AFC4-6F175D3DCCD1}">
              <a14:hiddenFill xmlns:a14="http://schemas.microsoft.com/office/drawing/2010/main">
                <a:solidFill>
                  <a:srgbClr val="FFFFFF"/>
                </a:solidFill>
              </a14:hiddenFill>
            </a:ext>
          </a:extLst>
        </p:spPr>
      </p:pic>
      <p:sp>
        <p:nvSpPr>
          <p:cNvPr id="7" name="Flowchart: Document 6"/>
          <p:cNvSpPr/>
          <p:nvPr/>
        </p:nvSpPr>
        <p:spPr>
          <a:xfrm flipH="1" flipV="1">
            <a:off x="-1939946" y="3164908"/>
            <a:ext cx="14131946" cy="3746101"/>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006" h="20206">
                <a:moveTo>
                  <a:pt x="0" y="0"/>
                </a:moveTo>
                <a:lnTo>
                  <a:pt x="21600" y="0"/>
                </a:lnTo>
                <a:cubicBezTo>
                  <a:pt x="21585" y="2856"/>
                  <a:pt x="21569" y="1336"/>
                  <a:pt x="21554" y="4192"/>
                </a:cubicBezTo>
                <a:cubicBezTo>
                  <a:pt x="19774" y="7543"/>
                  <a:pt x="23491" y="4384"/>
                  <a:pt x="19891" y="4859"/>
                </a:cubicBezTo>
                <a:cubicBezTo>
                  <a:pt x="19728" y="5069"/>
                  <a:pt x="24323" y="1704"/>
                  <a:pt x="20451" y="4476"/>
                </a:cubicBezTo>
                <a:cubicBezTo>
                  <a:pt x="16579" y="7248"/>
                  <a:pt x="3433" y="20977"/>
                  <a:pt x="0" y="20172"/>
                </a:cubicBezTo>
                <a:lnTo>
                  <a:pt x="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575867" y="5805251"/>
            <a:ext cx="10840279" cy="400110"/>
          </a:xfrm>
          <a:prstGeom prst="rect">
            <a:avLst/>
          </a:prstGeom>
          <a:noFill/>
        </p:spPr>
        <p:txBody>
          <a:bodyPr wrap="square" rtlCol="0">
            <a:spAutoFit/>
          </a:bodyPr>
          <a:lstStyle/>
          <a:p>
            <a:r>
              <a:rPr lang="en-US" sz="2000" dirty="0" smtClean="0">
                <a:solidFill>
                  <a:schemeClr val="bg1"/>
                </a:solidFill>
              </a:rPr>
              <a:t>Diocese of St. Augustine | 11625 Old St. Augustine Road | Jacksonville, Florida 32258</a:t>
            </a:r>
            <a:endParaRPr lang="en-US" sz="2000" dirty="0">
              <a:solidFill>
                <a:schemeClr val="bg1"/>
              </a:solidFill>
            </a:endParaRPr>
          </a:p>
        </p:txBody>
      </p:sp>
      <p:sp>
        <p:nvSpPr>
          <p:cNvPr id="10" name="Pentagon 9"/>
          <p:cNvSpPr/>
          <p:nvPr/>
        </p:nvSpPr>
        <p:spPr>
          <a:xfrm rot="10544323">
            <a:off x="4273276" y="1913373"/>
            <a:ext cx="7989658"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5287617" y="2153214"/>
            <a:ext cx="6788474" cy="1508105"/>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Introduction to the Theology</a:t>
            </a:r>
          </a:p>
          <a:p>
            <a:r>
              <a:rPr lang="en-US" sz="2800" b="1" dirty="0" smtClean="0">
                <a:solidFill>
                  <a:schemeClr val="bg1"/>
                </a:solidFill>
                <a:latin typeface="Aharoni" panose="02010803020104030203" pitchFamily="2" charset="-79"/>
                <a:cs typeface="Aharoni" panose="02010803020104030203" pitchFamily="2" charset="-79"/>
              </a:rPr>
              <a:t>of the </a:t>
            </a:r>
            <a:r>
              <a:rPr lang="en-US" sz="2800" b="1" i="1" dirty="0" smtClean="0">
                <a:solidFill>
                  <a:schemeClr val="bg1"/>
                </a:solidFill>
                <a:latin typeface="Aharoni" panose="02010803020104030203" pitchFamily="2" charset="-79"/>
                <a:cs typeface="Aharoni" panose="02010803020104030203" pitchFamily="2" charset="-79"/>
              </a:rPr>
              <a:t>Created for Greatness </a:t>
            </a:r>
          </a:p>
          <a:p>
            <a:r>
              <a:rPr lang="en-US" sz="2800" b="1" dirty="0" smtClean="0">
                <a:solidFill>
                  <a:schemeClr val="bg1"/>
                </a:solidFill>
                <a:latin typeface="Aharoni" panose="02010803020104030203" pitchFamily="2" charset="-79"/>
                <a:cs typeface="Aharoni" panose="02010803020104030203" pitchFamily="2" charset="-79"/>
              </a:rPr>
              <a:t>Program</a:t>
            </a:r>
            <a:endParaRPr lang="en-US" sz="2400" b="1" dirty="0">
              <a:solidFill>
                <a:schemeClr val="bg1"/>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5333435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70042" y="5644518"/>
            <a:ext cx="17662042"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601 w 27404"/>
              <a:gd name="connsiteY2" fmla="*/ 8182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503"/>
              <a:gd name="connsiteY0" fmla="*/ 2593 h 22765"/>
              <a:gd name="connsiteX1" fmla="*/ 21600 w 27503"/>
              <a:gd name="connsiteY1" fmla="*/ 2593 h 22765"/>
              <a:gd name="connsiteX2" fmla="*/ 21601 w 27503"/>
              <a:gd name="connsiteY2" fmla="*/ 8182 h 22765"/>
              <a:gd name="connsiteX3" fmla="*/ 19870 w 27503"/>
              <a:gd name="connsiteY3" fmla="*/ 6364 h 22765"/>
              <a:gd name="connsiteX4" fmla="*/ 20095 w 27503"/>
              <a:gd name="connsiteY4" fmla="*/ 541 h 22765"/>
              <a:gd name="connsiteX5" fmla="*/ 26838 w 27503"/>
              <a:gd name="connsiteY5" fmla="*/ 10311 h 22765"/>
              <a:gd name="connsiteX6" fmla="*/ 0 w 27503"/>
              <a:gd name="connsiteY6" fmla="*/ 22765 h 22765"/>
              <a:gd name="connsiteX7" fmla="*/ 0 w 27503"/>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03" h="22765">
                <a:moveTo>
                  <a:pt x="0" y="2593"/>
                </a:moveTo>
                <a:lnTo>
                  <a:pt x="21600" y="2593"/>
                </a:lnTo>
                <a:cubicBezTo>
                  <a:pt x="21585" y="5449"/>
                  <a:pt x="21616" y="5326"/>
                  <a:pt x="21601" y="8182"/>
                </a:cubicBezTo>
                <a:cubicBezTo>
                  <a:pt x="19821" y="11533"/>
                  <a:pt x="23470" y="5889"/>
                  <a:pt x="19870" y="6364"/>
                </a:cubicBezTo>
                <a:cubicBezTo>
                  <a:pt x="19707" y="6574"/>
                  <a:pt x="23967" y="-2231"/>
                  <a:pt x="20095" y="541"/>
                </a:cubicBezTo>
                <a:cubicBezTo>
                  <a:pt x="19798" y="230"/>
                  <a:pt x="30187" y="6607"/>
                  <a:pt x="26838" y="10311"/>
                </a:cubicBezTo>
                <a:cubicBezTo>
                  <a:pt x="23489" y="14015"/>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7686262" cy="1077218"/>
          </a:xfrm>
          <a:prstGeom prst="rect">
            <a:avLst/>
          </a:prstGeom>
          <a:noFill/>
        </p:spPr>
        <p:txBody>
          <a:bodyPr wrap="square" rtlCol="0">
            <a:spAutoFit/>
          </a:bodyPr>
          <a:lstStyle/>
          <a:p>
            <a:r>
              <a:rPr lang="en-US" sz="3600" b="1" i="1" dirty="0" smtClean="0">
                <a:solidFill>
                  <a:schemeClr val="bg1"/>
                </a:solidFill>
                <a:latin typeface="Aharoni" panose="02010803020104030203" pitchFamily="2" charset="-79"/>
                <a:cs typeface="Aharoni" panose="02010803020104030203" pitchFamily="2" charset="-79"/>
              </a:rPr>
              <a:t>Created for Greatness</a:t>
            </a:r>
            <a:r>
              <a:rPr lang="en-US" sz="3600" b="1" dirty="0" smtClean="0">
                <a:solidFill>
                  <a:schemeClr val="bg1"/>
                </a:solidFill>
                <a:latin typeface="Aharoni" panose="02010803020104030203" pitchFamily="2" charset="-79"/>
                <a:cs typeface="Aharoni" panose="02010803020104030203" pitchFamily="2" charset="-79"/>
              </a:rPr>
              <a:t>:</a:t>
            </a:r>
          </a:p>
          <a:p>
            <a:r>
              <a:rPr lang="en-US" sz="2800" b="1" i="1" dirty="0" smtClean="0">
                <a:solidFill>
                  <a:schemeClr val="bg1"/>
                </a:solidFill>
                <a:latin typeface="Aharoni" panose="02010803020104030203" pitchFamily="2" charset="-79"/>
                <a:cs typeface="Aharoni" panose="02010803020104030203" pitchFamily="2" charset="-79"/>
              </a:rPr>
              <a:t>Introductory Resources for Adults</a:t>
            </a:r>
          </a:p>
        </p:txBody>
      </p:sp>
      <p:sp>
        <p:nvSpPr>
          <p:cNvPr id="2" name="TextBox 1"/>
          <p:cNvSpPr txBox="1"/>
          <p:nvPr/>
        </p:nvSpPr>
        <p:spPr>
          <a:xfrm>
            <a:off x="115910" y="2505402"/>
            <a:ext cx="11807506" cy="4031873"/>
          </a:xfrm>
          <a:prstGeom prst="rect">
            <a:avLst/>
          </a:prstGeom>
          <a:noFill/>
        </p:spPr>
        <p:txBody>
          <a:bodyPr wrap="square" rtlCol="0">
            <a:spAutoFit/>
          </a:bodyPr>
          <a:lstStyle/>
          <a:p>
            <a:r>
              <a:rPr lang="en-US" sz="2800" i="1" dirty="0" smtClean="0"/>
              <a:t>Man and Woman He Created Them: A Theology of the Body, </a:t>
            </a:r>
            <a:r>
              <a:rPr lang="en-US" sz="2800" dirty="0" smtClean="0"/>
              <a:t>Pope John Paul II</a:t>
            </a:r>
            <a:r>
              <a:rPr lang="en-US" sz="2800" i="1" dirty="0" smtClean="0"/>
              <a:t>, </a:t>
            </a:r>
            <a:r>
              <a:rPr lang="en-US" sz="2800" dirty="0" smtClean="0"/>
              <a:t>Dr. Michael </a:t>
            </a:r>
            <a:r>
              <a:rPr lang="en-US" sz="2800" dirty="0" err="1" smtClean="0"/>
              <a:t>Waldstein</a:t>
            </a:r>
            <a:r>
              <a:rPr lang="en-US" sz="2800" dirty="0" smtClean="0"/>
              <a:t> (translator), Pauline Books &amp; Media: 2006</a:t>
            </a:r>
          </a:p>
          <a:p>
            <a:endParaRPr lang="en-US" sz="1000" dirty="0" smtClean="0"/>
          </a:p>
          <a:p>
            <a:r>
              <a:rPr lang="en-US" sz="2800" i="1" dirty="0" smtClean="0"/>
              <a:t>Theology of the Body for Beginners, </a:t>
            </a:r>
            <a:r>
              <a:rPr lang="en-US" sz="2800" dirty="0" smtClean="0"/>
              <a:t>Christopher West, Ascension Press: 2009</a:t>
            </a:r>
          </a:p>
          <a:p>
            <a:endParaRPr lang="en-US" sz="1000" i="1" dirty="0" smtClean="0"/>
          </a:p>
          <a:p>
            <a:r>
              <a:rPr lang="en-US" sz="2800" i="1" dirty="0" smtClean="0"/>
              <a:t>Theology of the Body in Context: Genesis and Growth</a:t>
            </a:r>
            <a:r>
              <a:rPr lang="en-US" sz="2800" dirty="0" smtClean="0"/>
              <a:t>, William E. May, Pauline Books &amp; Media: 2010.</a:t>
            </a:r>
          </a:p>
          <a:p>
            <a:endParaRPr lang="en-US" sz="1000" dirty="0"/>
          </a:p>
          <a:p>
            <a:r>
              <a:rPr lang="en-US" sz="2800" i="1" dirty="0" smtClean="0"/>
              <a:t>Theology of the Body Made Simple</a:t>
            </a:r>
            <a:r>
              <a:rPr lang="en-US" sz="2800" dirty="0" smtClean="0"/>
              <a:t>, Anthony Percy, Pauline Books &amp; Media: 2005.</a:t>
            </a:r>
          </a:p>
          <a:p>
            <a:pPr marL="914400" lvl="1"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3388720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06466" y="4545763"/>
            <a:ext cx="17598466"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404" h="22765">
                <a:moveTo>
                  <a:pt x="0" y="2593"/>
                </a:moveTo>
                <a:lnTo>
                  <a:pt x="21600" y="2593"/>
                </a:lnTo>
                <a:cubicBezTo>
                  <a:pt x="21585" y="5449"/>
                  <a:pt x="21590" y="5235"/>
                  <a:pt x="21575" y="8091"/>
                </a:cubicBezTo>
                <a:cubicBezTo>
                  <a:pt x="19795" y="11442"/>
                  <a:pt x="23470" y="5889"/>
                  <a:pt x="19870" y="6364"/>
                </a:cubicBezTo>
                <a:cubicBezTo>
                  <a:pt x="19707" y="6574"/>
                  <a:pt x="23967" y="-2231"/>
                  <a:pt x="20095" y="541"/>
                </a:cubicBezTo>
                <a:cubicBezTo>
                  <a:pt x="19798" y="230"/>
                  <a:pt x="30082" y="-152"/>
                  <a:pt x="26733" y="3552"/>
                </a:cubicBezTo>
                <a:cubicBezTo>
                  <a:pt x="23384" y="7256"/>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6788474" cy="1508105"/>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Saint John Paul II</a:t>
            </a:r>
          </a:p>
          <a:p>
            <a:r>
              <a:rPr lang="en-US" sz="2800" b="1" dirty="0">
                <a:solidFill>
                  <a:schemeClr val="bg1"/>
                </a:solidFill>
                <a:latin typeface="Aharoni" panose="02010803020104030203" pitchFamily="2" charset="-79"/>
                <a:cs typeface="Aharoni" panose="02010803020104030203" pitchFamily="2" charset="-79"/>
              </a:rPr>
              <a:t>a</a:t>
            </a:r>
            <a:r>
              <a:rPr lang="en-US" sz="2800" b="1" dirty="0" smtClean="0">
                <a:solidFill>
                  <a:schemeClr val="bg1"/>
                </a:solidFill>
                <a:latin typeface="Aharoni" panose="02010803020104030203" pitchFamily="2" charset="-79"/>
                <a:cs typeface="Aharoni" panose="02010803020104030203" pitchFamily="2" charset="-79"/>
              </a:rPr>
              <a:t>nd the </a:t>
            </a:r>
            <a:r>
              <a:rPr lang="en-US" sz="2800" b="1" i="1" dirty="0" smtClean="0">
                <a:solidFill>
                  <a:schemeClr val="bg1"/>
                </a:solidFill>
                <a:latin typeface="Aharoni" panose="02010803020104030203" pitchFamily="2" charset="-79"/>
                <a:cs typeface="Aharoni" panose="02010803020104030203" pitchFamily="2" charset="-79"/>
              </a:rPr>
              <a:t>Created for Greatness </a:t>
            </a:r>
          </a:p>
          <a:p>
            <a:r>
              <a:rPr lang="en-US" sz="2800" b="1" dirty="0" smtClean="0">
                <a:solidFill>
                  <a:schemeClr val="bg1"/>
                </a:solidFill>
                <a:latin typeface="Aharoni" panose="02010803020104030203" pitchFamily="2" charset="-79"/>
                <a:cs typeface="Aharoni" panose="02010803020104030203" pitchFamily="2" charset="-79"/>
              </a:rPr>
              <a:t>Program</a:t>
            </a:r>
            <a:endParaRPr lang="en-US" sz="2400" b="1" dirty="0">
              <a:solidFill>
                <a:schemeClr val="bg1"/>
              </a:solidFill>
              <a:latin typeface="Aharoni" panose="02010803020104030203" pitchFamily="2" charset="-79"/>
              <a:cs typeface="Aharoni" panose="02010803020104030203" pitchFamily="2" charset="-79"/>
            </a:endParaRPr>
          </a:p>
        </p:txBody>
      </p:sp>
      <p:sp>
        <p:nvSpPr>
          <p:cNvPr id="2" name="TextBox 1"/>
          <p:cNvSpPr txBox="1"/>
          <p:nvPr/>
        </p:nvSpPr>
        <p:spPr>
          <a:xfrm>
            <a:off x="261592" y="2479799"/>
            <a:ext cx="8915401" cy="3539430"/>
          </a:xfrm>
          <a:prstGeom prst="rect">
            <a:avLst/>
          </a:prstGeom>
          <a:noFill/>
        </p:spPr>
        <p:txBody>
          <a:bodyPr wrap="square" rtlCol="0">
            <a:spAutoFit/>
          </a:bodyPr>
          <a:lstStyle/>
          <a:p>
            <a:r>
              <a:rPr lang="en-US" sz="2800" dirty="0" smtClean="0"/>
              <a:t>The </a:t>
            </a:r>
            <a:r>
              <a:rPr lang="en-US" sz="2800" i="1" dirty="0" smtClean="0"/>
              <a:t>Created for Greatness</a:t>
            </a:r>
            <a:r>
              <a:rPr lang="en-US" sz="2800" dirty="0" smtClean="0"/>
              <a:t> Program is based entirely on Saint John Paul II’s 129 Wednesday audiences during his early papacy (1979-1984), which are now commonly referred to as the </a:t>
            </a:r>
            <a:r>
              <a:rPr lang="en-US" sz="2800" i="1" dirty="0" smtClean="0"/>
              <a:t>Theology of the Body.</a:t>
            </a:r>
          </a:p>
          <a:p>
            <a:pPr marL="914400" lvl="1" indent="-457200">
              <a:buFont typeface="Arial" panose="020B0604020202020204" pitchFamily="34" charset="0"/>
              <a:buChar char="•"/>
            </a:pPr>
            <a:r>
              <a:rPr lang="en-US" sz="2800" dirty="0" smtClean="0"/>
              <a:t>St. John Paul II’s </a:t>
            </a:r>
            <a:r>
              <a:rPr lang="en-US" sz="2800" i="1" dirty="0" smtClean="0"/>
              <a:t>Theology of the Body </a:t>
            </a:r>
            <a:r>
              <a:rPr lang="en-US" sz="2800" dirty="0" smtClean="0"/>
              <a:t>is a persuasive anthropological </a:t>
            </a:r>
            <a:r>
              <a:rPr lang="en-US" sz="2800" b="1" dirty="0" smtClean="0"/>
              <a:t>biblical reflection</a:t>
            </a:r>
            <a:r>
              <a:rPr lang="en-US" sz="2800" dirty="0" smtClean="0"/>
              <a:t> on God’s mystery discovered in the human person.</a:t>
            </a:r>
          </a:p>
          <a:p>
            <a:pPr marL="914400" lvl="1" indent="-457200">
              <a:buFont typeface="Arial" panose="020B0604020202020204" pitchFamily="34" charset="0"/>
              <a:buChar char="•"/>
            </a:pPr>
            <a:endParaRPr lang="en-US" sz="2800" dirty="0"/>
          </a:p>
        </p:txBody>
      </p:sp>
      <p:pic>
        <p:nvPicPr>
          <p:cNvPr id="1026" name="Picture 2" descr="http://olrchurch.mojoe.net/wp-content/uploads/2014/04/johnpaul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7493" y="2505402"/>
            <a:ext cx="2609850" cy="3895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23476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06466" y="4545763"/>
            <a:ext cx="17598466"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404" h="22765">
                <a:moveTo>
                  <a:pt x="0" y="2593"/>
                </a:moveTo>
                <a:lnTo>
                  <a:pt x="21600" y="2593"/>
                </a:lnTo>
                <a:cubicBezTo>
                  <a:pt x="21585" y="5449"/>
                  <a:pt x="21590" y="5235"/>
                  <a:pt x="21575" y="8091"/>
                </a:cubicBezTo>
                <a:cubicBezTo>
                  <a:pt x="19795" y="11442"/>
                  <a:pt x="23470" y="5889"/>
                  <a:pt x="19870" y="6364"/>
                </a:cubicBezTo>
                <a:cubicBezTo>
                  <a:pt x="19707" y="6574"/>
                  <a:pt x="23967" y="-2231"/>
                  <a:pt x="20095" y="541"/>
                </a:cubicBezTo>
                <a:cubicBezTo>
                  <a:pt x="19798" y="230"/>
                  <a:pt x="30082" y="-152"/>
                  <a:pt x="26733" y="3552"/>
                </a:cubicBezTo>
                <a:cubicBezTo>
                  <a:pt x="23384" y="7256"/>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6788474" cy="1508105"/>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The Book of Genesis:</a:t>
            </a:r>
          </a:p>
          <a:p>
            <a:r>
              <a:rPr lang="en-US" sz="2800" b="1" i="1" dirty="0" smtClean="0">
                <a:solidFill>
                  <a:schemeClr val="bg1"/>
                </a:solidFill>
                <a:latin typeface="Aharoni" panose="02010803020104030203" pitchFamily="2" charset="-79"/>
                <a:cs typeface="Aharoni" panose="02010803020104030203" pitchFamily="2" charset="-79"/>
              </a:rPr>
              <a:t>God Creates Humans </a:t>
            </a:r>
          </a:p>
          <a:p>
            <a:r>
              <a:rPr lang="en-US" sz="2800" b="1" i="1" dirty="0" smtClean="0">
                <a:solidFill>
                  <a:schemeClr val="bg1"/>
                </a:solidFill>
                <a:latin typeface="Aharoni" panose="02010803020104030203" pitchFamily="2" charset="-79"/>
                <a:cs typeface="Aharoni" panose="02010803020104030203" pitchFamily="2" charset="-79"/>
              </a:rPr>
              <a:t>for Greatness </a:t>
            </a:r>
          </a:p>
        </p:txBody>
      </p:sp>
      <p:sp>
        <p:nvSpPr>
          <p:cNvPr id="2" name="TextBox 1"/>
          <p:cNvSpPr txBox="1"/>
          <p:nvPr/>
        </p:nvSpPr>
        <p:spPr>
          <a:xfrm>
            <a:off x="261592" y="2479799"/>
            <a:ext cx="11691869" cy="1815882"/>
          </a:xfrm>
          <a:prstGeom prst="rect">
            <a:avLst/>
          </a:prstGeom>
          <a:noFill/>
        </p:spPr>
        <p:txBody>
          <a:bodyPr wrap="square" rtlCol="0">
            <a:spAutoFit/>
          </a:bodyPr>
          <a:lstStyle/>
          <a:p>
            <a:r>
              <a:rPr lang="en-US" sz="2800" dirty="0" smtClean="0"/>
              <a:t>St. John Paul II begins his preaching on the creation of man and woman in the book of Genesis, in which God forms man and woman in His image and pronounces them “good” and “beautiful.” </a:t>
            </a:r>
          </a:p>
          <a:p>
            <a:pPr marL="914400" lvl="1" indent="-457200">
              <a:buFont typeface="Arial" panose="020B0604020202020204" pitchFamily="34" charset="0"/>
              <a:buChar char="•"/>
            </a:pPr>
            <a:endParaRPr lang="en-US" sz="2800" dirty="0"/>
          </a:p>
        </p:txBody>
      </p:sp>
      <p:sp>
        <p:nvSpPr>
          <p:cNvPr id="3" name="TextBox 2"/>
          <p:cNvSpPr txBox="1"/>
          <p:nvPr/>
        </p:nvSpPr>
        <p:spPr>
          <a:xfrm>
            <a:off x="261592" y="3801796"/>
            <a:ext cx="7476941" cy="2246769"/>
          </a:xfrm>
          <a:prstGeom prst="rect">
            <a:avLst/>
          </a:prstGeom>
          <a:noFill/>
        </p:spPr>
        <p:txBody>
          <a:bodyPr wrap="square" rtlCol="0">
            <a:spAutoFit/>
          </a:bodyPr>
          <a:lstStyle/>
          <a:p>
            <a:pPr marL="914400" lvl="1" indent="-457200">
              <a:buFont typeface="Arial" panose="020B0604020202020204" pitchFamily="34" charset="0"/>
              <a:buChar char="•"/>
            </a:pPr>
            <a:r>
              <a:rPr lang="en-US" sz="2800" dirty="0"/>
              <a:t>The human body reveals the human </a:t>
            </a:r>
            <a:r>
              <a:rPr lang="en-US" sz="2800" dirty="0" smtClean="0"/>
              <a:t>person.</a:t>
            </a:r>
          </a:p>
          <a:p>
            <a:pPr marL="914400" lvl="1" indent="-457200">
              <a:buFont typeface="Arial" panose="020B0604020202020204" pitchFamily="34" charset="0"/>
              <a:buChar char="•"/>
            </a:pPr>
            <a:r>
              <a:rPr lang="en-US" sz="2800" dirty="0" smtClean="0"/>
              <a:t>God gratuitously creates the human person and shows us our dignity and value. </a:t>
            </a:r>
          </a:p>
          <a:p>
            <a:pPr marL="914400" lvl="1" indent="-457200">
              <a:buFont typeface="Arial" panose="020B0604020202020204" pitchFamily="34" charset="0"/>
              <a:buChar char="•"/>
            </a:pPr>
            <a:r>
              <a:rPr lang="en-US" sz="2800" dirty="0" smtClean="0"/>
              <a:t>By our very nature, we are created              for relationship.</a:t>
            </a:r>
            <a:endParaRPr lang="en-US" sz="2800" dirty="0"/>
          </a:p>
        </p:txBody>
      </p:sp>
      <p:sp>
        <p:nvSpPr>
          <p:cNvPr id="5" name="TextBox 4"/>
          <p:cNvSpPr txBox="1"/>
          <p:nvPr/>
        </p:nvSpPr>
        <p:spPr>
          <a:xfrm>
            <a:off x="4716047" y="6048565"/>
            <a:ext cx="2782957" cy="461665"/>
          </a:xfrm>
          <a:prstGeom prst="rect">
            <a:avLst/>
          </a:prstGeom>
          <a:noFill/>
        </p:spPr>
        <p:txBody>
          <a:bodyPr wrap="square" rtlCol="0">
            <a:spAutoFit/>
          </a:bodyPr>
          <a:lstStyle/>
          <a:p>
            <a:pPr algn="ctr"/>
            <a:r>
              <a:rPr lang="en-US" sz="2400" dirty="0" smtClean="0">
                <a:solidFill>
                  <a:schemeClr val="bg1"/>
                </a:solidFill>
              </a:rPr>
              <a:t>Genesis 1-3</a:t>
            </a:r>
            <a:endParaRPr lang="en-US" sz="2400" dirty="0">
              <a:solidFill>
                <a:schemeClr val="bg1"/>
              </a:solidFill>
            </a:endParaRPr>
          </a:p>
        </p:txBody>
      </p:sp>
      <p:pic>
        <p:nvPicPr>
          <p:cNvPr id="2054" name="Picture 6" descr="http://solawakening.com/wp-content/uploads/2012/11/Creation-Hand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3647" y="3501675"/>
            <a:ext cx="4194203" cy="289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51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06466" y="4545763"/>
            <a:ext cx="17598466"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404" h="22765">
                <a:moveTo>
                  <a:pt x="0" y="2593"/>
                </a:moveTo>
                <a:lnTo>
                  <a:pt x="21600" y="2593"/>
                </a:lnTo>
                <a:cubicBezTo>
                  <a:pt x="21585" y="5449"/>
                  <a:pt x="21590" y="5235"/>
                  <a:pt x="21575" y="8091"/>
                </a:cubicBezTo>
                <a:cubicBezTo>
                  <a:pt x="19795" y="11442"/>
                  <a:pt x="23470" y="5889"/>
                  <a:pt x="19870" y="6364"/>
                </a:cubicBezTo>
                <a:cubicBezTo>
                  <a:pt x="19707" y="6574"/>
                  <a:pt x="23967" y="-2231"/>
                  <a:pt x="20095" y="541"/>
                </a:cubicBezTo>
                <a:cubicBezTo>
                  <a:pt x="19798" y="230"/>
                  <a:pt x="30082" y="-152"/>
                  <a:pt x="26733" y="3552"/>
                </a:cubicBezTo>
                <a:cubicBezTo>
                  <a:pt x="23384" y="7256"/>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6788474" cy="1077218"/>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The Sermon on the Mount:</a:t>
            </a:r>
          </a:p>
          <a:p>
            <a:r>
              <a:rPr lang="en-US" sz="2800" b="1" i="1" dirty="0" smtClean="0">
                <a:solidFill>
                  <a:schemeClr val="bg1"/>
                </a:solidFill>
                <a:latin typeface="Aharoni" panose="02010803020104030203" pitchFamily="2" charset="-79"/>
                <a:cs typeface="Aharoni" panose="02010803020104030203" pitchFamily="2" charset="-79"/>
              </a:rPr>
              <a:t>Jesus Calls Us To Greatness </a:t>
            </a:r>
          </a:p>
        </p:txBody>
      </p:sp>
      <p:sp>
        <p:nvSpPr>
          <p:cNvPr id="2" name="TextBox 1"/>
          <p:cNvSpPr txBox="1"/>
          <p:nvPr/>
        </p:nvSpPr>
        <p:spPr>
          <a:xfrm>
            <a:off x="261592" y="2479799"/>
            <a:ext cx="11691869" cy="1384995"/>
          </a:xfrm>
          <a:prstGeom prst="rect">
            <a:avLst/>
          </a:prstGeom>
          <a:noFill/>
        </p:spPr>
        <p:txBody>
          <a:bodyPr wrap="square" rtlCol="0">
            <a:spAutoFit/>
          </a:bodyPr>
          <a:lstStyle/>
          <a:p>
            <a:r>
              <a:rPr lang="en-US" sz="2800" dirty="0" smtClean="0"/>
              <a:t>The Pope continues his catechesis by turning to Christ and exploring His Sermon on the Mount as the heart and core of Christian morality.</a:t>
            </a:r>
          </a:p>
          <a:p>
            <a:pPr marL="914400" lvl="1" indent="-457200">
              <a:buFont typeface="Arial" panose="020B0604020202020204" pitchFamily="34" charset="0"/>
              <a:buChar char="•"/>
            </a:pPr>
            <a:endParaRPr lang="en-US" sz="2800" dirty="0"/>
          </a:p>
        </p:txBody>
      </p:sp>
      <p:sp>
        <p:nvSpPr>
          <p:cNvPr id="3" name="TextBox 2"/>
          <p:cNvSpPr txBox="1"/>
          <p:nvPr/>
        </p:nvSpPr>
        <p:spPr>
          <a:xfrm>
            <a:off x="261591" y="3460225"/>
            <a:ext cx="8577609" cy="2246769"/>
          </a:xfrm>
          <a:prstGeom prst="rect">
            <a:avLst/>
          </a:prstGeom>
          <a:noFill/>
        </p:spPr>
        <p:txBody>
          <a:bodyPr wrap="square" rtlCol="0">
            <a:spAutoFit/>
          </a:bodyPr>
          <a:lstStyle/>
          <a:p>
            <a:pPr marL="914400" lvl="1" indent="-457200">
              <a:buFont typeface="Arial" panose="020B0604020202020204" pitchFamily="34" charset="0"/>
              <a:buChar char="•"/>
            </a:pPr>
            <a:r>
              <a:rPr lang="en-US" sz="2800" dirty="0" smtClean="0"/>
              <a:t>God establishes his loving covenant with all people in which we are called to holiness.</a:t>
            </a:r>
          </a:p>
          <a:p>
            <a:pPr marL="914400" lvl="1" indent="-457200">
              <a:buFont typeface="Arial" panose="020B0604020202020204" pitchFamily="34" charset="0"/>
              <a:buChar char="•"/>
            </a:pPr>
            <a:r>
              <a:rPr lang="en-US" sz="2800" dirty="0" smtClean="0"/>
              <a:t>Human beings are called to be pure of heart.</a:t>
            </a:r>
          </a:p>
          <a:p>
            <a:pPr marL="914400" lvl="1" indent="-457200">
              <a:buFont typeface="Arial" panose="020B0604020202020204" pitchFamily="34" charset="0"/>
              <a:buChar char="•"/>
            </a:pPr>
            <a:r>
              <a:rPr lang="en-US" sz="2800" dirty="0" smtClean="0"/>
              <a:t>Christ elevates the value of the human</a:t>
            </a:r>
            <a:r>
              <a:rPr lang="en-US" sz="2800" dirty="0"/>
              <a:t> </a:t>
            </a:r>
            <a:r>
              <a:rPr lang="en-US" sz="2800" dirty="0" smtClean="0"/>
              <a:t>body through His own humanity.</a:t>
            </a:r>
          </a:p>
        </p:txBody>
      </p:sp>
      <p:pic>
        <p:nvPicPr>
          <p:cNvPr id="3076" name="Picture 4" descr="http://lavistachurchofchrist.org/Pictures/Jesus%27%20Ministry%20Artwork/images/jesus_teaching_how_to_pra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3195" y="3543740"/>
            <a:ext cx="2610266" cy="3115479"/>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4716047" y="6048565"/>
            <a:ext cx="2782957" cy="461665"/>
          </a:xfrm>
          <a:prstGeom prst="rect">
            <a:avLst/>
          </a:prstGeom>
          <a:noFill/>
        </p:spPr>
        <p:txBody>
          <a:bodyPr wrap="square" rtlCol="0">
            <a:spAutoFit/>
          </a:bodyPr>
          <a:lstStyle/>
          <a:p>
            <a:pPr algn="ctr"/>
            <a:r>
              <a:rPr lang="en-US" sz="2400" dirty="0" smtClean="0">
                <a:solidFill>
                  <a:schemeClr val="bg1"/>
                </a:solidFill>
              </a:rPr>
              <a:t>Matthew 5-6</a:t>
            </a:r>
            <a:endParaRPr lang="en-US" sz="2400" dirty="0">
              <a:solidFill>
                <a:schemeClr val="bg1"/>
              </a:solidFill>
            </a:endParaRPr>
          </a:p>
        </p:txBody>
      </p:sp>
    </p:spTree>
    <p:extLst>
      <p:ext uri="{BB962C8B-B14F-4D97-AF65-F5344CB8AC3E}">
        <p14:creationId xmlns:p14="http://schemas.microsoft.com/office/powerpoint/2010/main" val="3248605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70042" y="5460585"/>
            <a:ext cx="17662042"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601 w 27404"/>
              <a:gd name="connsiteY2" fmla="*/ 8182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503"/>
              <a:gd name="connsiteY0" fmla="*/ 2593 h 22765"/>
              <a:gd name="connsiteX1" fmla="*/ 21600 w 27503"/>
              <a:gd name="connsiteY1" fmla="*/ 2593 h 22765"/>
              <a:gd name="connsiteX2" fmla="*/ 21601 w 27503"/>
              <a:gd name="connsiteY2" fmla="*/ 8182 h 22765"/>
              <a:gd name="connsiteX3" fmla="*/ 19870 w 27503"/>
              <a:gd name="connsiteY3" fmla="*/ 6364 h 22765"/>
              <a:gd name="connsiteX4" fmla="*/ 20095 w 27503"/>
              <a:gd name="connsiteY4" fmla="*/ 541 h 22765"/>
              <a:gd name="connsiteX5" fmla="*/ 26838 w 27503"/>
              <a:gd name="connsiteY5" fmla="*/ 10311 h 22765"/>
              <a:gd name="connsiteX6" fmla="*/ 0 w 27503"/>
              <a:gd name="connsiteY6" fmla="*/ 22765 h 22765"/>
              <a:gd name="connsiteX7" fmla="*/ 0 w 27503"/>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03" h="22765">
                <a:moveTo>
                  <a:pt x="0" y="2593"/>
                </a:moveTo>
                <a:lnTo>
                  <a:pt x="21600" y="2593"/>
                </a:lnTo>
                <a:cubicBezTo>
                  <a:pt x="21585" y="5449"/>
                  <a:pt x="21616" y="5326"/>
                  <a:pt x="21601" y="8182"/>
                </a:cubicBezTo>
                <a:cubicBezTo>
                  <a:pt x="19821" y="11533"/>
                  <a:pt x="23470" y="5889"/>
                  <a:pt x="19870" y="6364"/>
                </a:cubicBezTo>
                <a:cubicBezTo>
                  <a:pt x="19707" y="6574"/>
                  <a:pt x="23967" y="-2231"/>
                  <a:pt x="20095" y="541"/>
                </a:cubicBezTo>
                <a:cubicBezTo>
                  <a:pt x="19798" y="230"/>
                  <a:pt x="30187" y="6607"/>
                  <a:pt x="26838" y="10311"/>
                </a:cubicBezTo>
                <a:cubicBezTo>
                  <a:pt x="23489" y="14015"/>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6788474" cy="1077218"/>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The Paschal Mystery of Christ:</a:t>
            </a:r>
          </a:p>
          <a:p>
            <a:r>
              <a:rPr lang="en-US" sz="2800" b="1" i="1" dirty="0" smtClean="0">
                <a:solidFill>
                  <a:schemeClr val="bg1"/>
                </a:solidFill>
                <a:latin typeface="Aharoni" panose="02010803020104030203" pitchFamily="2" charset="-79"/>
                <a:cs typeface="Aharoni" panose="02010803020104030203" pitchFamily="2" charset="-79"/>
              </a:rPr>
              <a:t>We Are Redeemed for Greatness </a:t>
            </a:r>
          </a:p>
        </p:txBody>
      </p:sp>
      <p:sp>
        <p:nvSpPr>
          <p:cNvPr id="2" name="TextBox 1"/>
          <p:cNvSpPr txBox="1"/>
          <p:nvPr/>
        </p:nvSpPr>
        <p:spPr>
          <a:xfrm>
            <a:off x="261592" y="2479799"/>
            <a:ext cx="9175140" cy="1384995"/>
          </a:xfrm>
          <a:prstGeom prst="rect">
            <a:avLst/>
          </a:prstGeom>
          <a:noFill/>
        </p:spPr>
        <p:txBody>
          <a:bodyPr wrap="square" rtlCol="0">
            <a:spAutoFit/>
          </a:bodyPr>
          <a:lstStyle/>
          <a:p>
            <a:r>
              <a:rPr lang="en-US" sz="2800" dirty="0" smtClean="0"/>
              <a:t>Through Christ’s Incarnation, life, passion, death, resurrection, and eventual return in glory, humanity experiences the redemption of the body.</a:t>
            </a:r>
            <a:endParaRPr lang="en-US" sz="2800" dirty="0"/>
          </a:p>
        </p:txBody>
      </p:sp>
      <p:sp>
        <p:nvSpPr>
          <p:cNvPr id="3" name="TextBox 2"/>
          <p:cNvSpPr txBox="1"/>
          <p:nvPr/>
        </p:nvSpPr>
        <p:spPr>
          <a:xfrm>
            <a:off x="115910" y="3744171"/>
            <a:ext cx="9320822" cy="2677656"/>
          </a:xfrm>
          <a:prstGeom prst="rect">
            <a:avLst/>
          </a:prstGeom>
          <a:noFill/>
        </p:spPr>
        <p:txBody>
          <a:bodyPr wrap="square" rtlCol="0">
            <a:spAutoFit/>
          </a:bodyPr>
          <a:lstStyle/>
          <a:p>
            <a:pPr marL="914400" lvl="1" indent="-457200">
              <a:buFont typeface="Arial" panose="020B0604020202020204" pitchFamily="34" charset="0"/>
              <a:buChar char="•"/>
            </a:pPr>
            <a:r>
              <a:rPr lang="en-US" sz="2800" dirty="0" smtClean="0"/>
              <a:t>The resurrected body of Jesus is still a human body.</a:t>
            </a:r>
          </a:p>
          <a:p>
            <a:pPr marL="914400" lvl="1" indent="-457200">
              <a:buFont typeface="Arial" panose="020B0604020202020204" pitchFamily="34" charset="0"/>
              <a:buChar char="•"/>
            </a:pPr>
            <a:r>
              <a:rPr lang="en-US" sz="2800" dirty="0" smtClean="0"/>
              <a:t>In the Resurrection, the human body will be “spiritualized” and “divinized.”</a:t>
            </a:r>
          </a:p>
          <a:p>
            <a:pPr marL="914400" lvl="1" indent="-457200">
              <a:buFont typeface="Arial" panose="020B0604020202020204" pitchFamily="34" charset="0"/>
              <a:buChar char="•"/>
            </a:pPr>
            <a:r>
              <a:rPr lang="en-US" sz="2800" dirty="0" smtClean="0"/>
              <a:t>God calls us to participation in the gift of the life giving Spirit in the fruit of Christ’s death and                    Resurrection.</a:t>
            </a:r>
          </a:p>
        </p:txBody>
      </p:sp>
      <p:pic>
        <p:nvPicPr>
          <p:cNvPr id="4100" name="Picture 4" descr="http://upload.wikimedia.org/wikipedia/en/8/8c/Christ_of_Saint_John_of_the_Cros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04464" y="2099732"/>
            <a:ext cx="2601394" cy="4693479"/>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5910235" y="6246257"/>
            <a:ext cx="3174130" cy="461665"/>
          </a:xfrm>
          <a:prstGeom prst="rect">
            <a:avLst/>
          </a:prstGeom>
          <a:noFill/>
        </p:spPr>
        <p:txBody>
          <a:bodyPr wrap="square" rtlCol="0">
            <a:spAutoFit/>
          </a:bodyPr>
          <a:lstStyle/>
          <a:p>
            <a:pPr algn="ctr"/>
            <a:r>
              <a:rPr lang="en-US" sz="2400" dirty="0" smtClean="0">
                <a:solidFill>
                  <a:schemeClr val="bg1"/>
                </a:solidFill>
              </a:rPr>
              <a:t>Romans 8:14-17, 26-27 </a:t>
            </a:r>
            <a:endParaRPr lang="en-US" sz="2400" dirty="0">
              <a:solidFill>
                <a:schemeClr val="bg1"/>
              </a:solidFill>
            </a:endParaRPr>
          </a:p>
        </p:txBody>
      </p:sp>
    </p:spTree>
    <p:extLst>
      <p:ext uri="{BB962C8B-B14F-4D97-AF65-F5344CB8AC3E}">
        <p14:creationId xmlns:p14="http://schemas.microsoft.com/office/powerpoint/2010/main" val="20672215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70042" y="5460585"/>
            <a:ext cx="17662042"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601 w 27404"/>
              <a:gd name="connsiteY2" fmla="*/ 8182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503"/>
              <a:gd name="connsiteY0" fmla="*/ 2593 h 22765"/>
              <a:gd name="connsiteX1" fmla="*/ 21600 w 27503"/>
              <a:gd name="connsiteY1" fmla="*/ 2593 h 22765"/>
              <a:gd name="connsiteX2" fmla="*/ 21601 w 27503"/>
              <a:gd name="connsiteY2" fmla="*/ 8182 h 22765"/>
              <a:gd name="connsiteX3" fmla="*/ 19870 w 27503"/>
              <a:gd name="connsiteY3" fmla="*/ 6364 h 22765"/>
              <a:gd name="connsiteX4" fmla="*/ 20095 w 27503"/>
              <a:gd name="connsiteY4" fmla="*/ 541 h 22765"/>
              <a:gd name="connsiteX5" fmla="*/ 26838 w 27503"/>
              <a:gd name="connsiteY5" fmla="*/ 10311 h 22765"/>
              <a:gd name="connsiteX6" fmla="*/ 0 w 27503"/>
              <a:gd name="connsiteY6" fmla="*/ 22765 h 22765"/>
              <a:gd name="connsiteX7" fmla="*/ 0 w 27503"/>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03" h="22765">
                <a:moveTo>
                  <a:pt x="0" y="2593"/>
                </a:moveTo>
                <a:lnTo>
                  <a:pt x="21600" y="2593"/>
                </a:lnTo>
                <a:cubicBezTo>
                  <a:pt x="21585" y="5449"/>
                  <a:pt x="21616" y="5326"/>
                  <a:pt x="21601" y="8182"/>
                </a:cubicBezTo>
                <a:cubicBezTo>
                  <a:pt x="19821" y="11533"/>
                  <a:pt x="23470" y="5889"/>
                  <a:pt x="19870" y="6364"/>
                </a:cubicBezTo>
                <a:cubicBezTo>
                  <a:pt x="19707" y="6574"/>
                  <a:pt x="23967" y="-2231"/>
                  <a:pt x="20095" y="541"/>
                </a:cubicBezTo>
                <a:cubicBezTo>
                  <a:pt x="19798" y="230"/>
                  <a:pt x="30187" y="6607"/>
                  <a:pt x="26838" y="10311"/>
                </a:cubicBezTo>
                <a:cubicBezTo>
                  <a:pt x="23489" y="14015"/>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6788474" cy="1077218"/>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Our Vocation:</a:t>
            </a:r>
          </a:p>
          <a:p>
            <a:r>
              <a:rPr lang="en-US" sz="2800" b="1" i="1" dirty="0" smtClean="0">
                <a:solidFill>
                  <a:schemeClr val="bg1"/>
                </a:solidFill>
                <a:latin typeface="Aharoni" panose="02010803020104030203" pitchFamily="2" charset="-79"/>
                <a:cs typeface="Aharoni" panose="02010803020104030203" pitchFamily="2" charset="-79"/>
              </a:rPr>
              <a:t>God’s Plan for Our Greatness </a:t>
            </a:r>
          </a:p>
        </p:txBody>
      </p:sp>
      <p:sp>
        <p:nvSpPr>
          <p:cNvPr id="2" name="TextBox 1"/>
          <p:cNvSpPr txBox="1"/>
          <p:nvPr/>
        </p:nvSpPr>
        <p:spPr>
          <a:xfrm>
            <a:off x="261592" y="2479799"/>
            <a:ext cx="9175140" cy="954107"/>
          </a:xfrm>
          <a:prstGeom prst="rect">
            <a:avLst/>
          </a:prstGeom>
          <a:noFill/>
        </p:spPr>
        <p:txBody>
          <a:bodyPr wrap="square" rtlCol="0">
            <a:spAutoFit/>
          </a:bodyPr>
          <a:lstStyle/>
          <a:p>
            <a:r>
              <a:rPr lang="en-US" sz="2800" dirty="0" smtClean="0"/>
              <a:t>Because we are called for holiness, God calls us to the vocation that we are reserved for and dedicated to God.</a:t>
            </a:r>
            <a:endParaRPr lang="en-US" sz="2800" dirty="0"/>
          </a:p>
        </p:txBody>
      </p:sp>
      <p:sp>
        <p:nvSpPr>
          <p:cNvPr id="3" name="TextBox 2"/>
          <p:cNvSpPr txBox="1"/>
          <p:nvPr/>
        </p:nvSpPr>
        <p:spPr>
          <a:xfrm>
            <a:off x="115910" y="3449912"/>
            <a:ext cx="8834598" cy="2677656"/>
          </a:xfrm>
          <a:prstGeom prst="rect">
            <a:avLst/>
          </a:prstGeom>
          <a:noFill/>
        </p:spPr>
        <p:txBody>
          <a:bodyPr wrap="square" rtlCol="0">
            <a:spAutoFit/>
          </a:bodyPr>
          <a:lstStyle/>
          <a:p>
            <a:pPr marL="914400" lvl="1" indent="-457200">
              <a:buFont typeface="Arial" panose="020B0604020202020204" pitchFamily="34" charset="0"/>
              <a:buChar char="•"/>
            </a:pPr>
            <a:r>
              <a:rPr lang="en-US" sz="2800" dirty="0" smtClean="0"/>
              <a:t>There are four vocations that all people are called to live out God’s call to holiness in love.</a:t>
            </a:r>
          </a:p>
          <a:p>
            <a:pPr marL="914400" lvl="1" indent="-457200">
              <a:buFont typeface="Arial" panose="020B0604020202020204" pitchFamily="34" charset="0"/>
              <a:buChar char="•"/>
            </a:pPr>
            <a:endParaRPr lang="en-US" sz="2800" dirty="0"/>
          </a:p>
          <a:p>
            <a:pPr lvl="1"/>
            <a:endParaRPr lang="en-US" sz="2800" dirty="0" smtClean="0"/>
          </a:p>
          <a:p>
            <a:pPr marL="914400" lvl="1" indent="-457200">
              <a:buFont typeface="Arial" panose="020B0604020202020204" pitchFamily="34" charset="0"/>
              <a:buChar char="•"/>
            </a:pPr>
            <a:r>
              <a:rPr lang="en-US" sz="2800" dirty="0" smtClean="0"/>
              <a:t>All of these vocations are complementary to one another.</a:t>
            </a:r>
          </a:p>
        </p:txBody>
      </p:sp>
      <p:pic>
        <p:nvPicPr>
          <p:cNvPr id="5122" name="Picture 2" descr="http://www.vocationvillage.com/wp-content/uploads/2013/03/calling-and-vocation.jpg"/>
          <p:cNvPicPr>
            <a:picLocks noChangeAspect="1" noChangeArrowheads="1"/>
          </p:cNvPicPr>
          <p:nvPr/>
        </p:nvPicPr>
        <p:blipFill rotWithShape="1">
          <a:blip r:embed="rId3">
            <a:extLst>
              <a:ext uri="{28A0092B-C50C-407E-A947-70E740481C1C}">
                <a14:useLocalDpi xmlns:a14="http://schemas.microsoft.com/office/drawing/2010/main" val="0"/>
              </a:ext>
            </a:extLst>
          </a:blip>
          <a:srcRect r="40435"/>
          <a:stretch/>
        </p:blipFill>
        <p:spPr bwMode="auto">
          <a:xfrm>
            <a:off x="9039401" y="3155097"/>
            <a:ext cx="3063706" cy="35528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96964" y="4314437"/>
            <a:ext cx="8672490" cy="954107"/>
          </a:xfrm>
          <a:prstGeom prst="rect">
            <a:avLst/>
          </a:prstGeom>
          <a:noFill/>
        </p:spPr>
        <p:txBody>
          <a:bodyPr wrap="square" numCol="2" rtlCol="0">
            <a:spAutoFit/>
          </a:bodyPr>
          <a:lstStyle/>
          <a:p>
            <a:pPr marL="1371600" lvl="2" indent="-457200">
              <a:buFont typeface="Arial" panose="020B0604020202020204" pitchFamily="34" charset="0"/>
              <a:buChar char="•"/>
            </a:pPr>
            <a:r>
              <a:rPr lang="en-US" sz="2800" dirty="0" smtClean="0"/>
              <a:t>Marriage</a:t>
            </a:r>
          </a:p>
          <a:p>
            <a:pPr marL="1371600" lvl="2" indent="-457200">
              <a:buFont typeface="Arial" panose="020B0604020202020204" pitchFamily="34" charset="0"/>
              <a:buChar char="•"/>
            </a:pPr>
            <a:r>
              <a:rPr lang="en-US" sz="2800" dirty="0" smtClean="0"/>
              <a:t>Consecrated Life</a:t>
            </a:r>
            <a:endParaRPr lang="en-US" sz="2800" dirty="0"/>
          </a:p>
        </p:txBody>
      </p:sp>
      <p:sp>
        <p:nvSpPr>
          <p:cNvPr id="8" name="Rectangle 7"/>
          <p:cNvSpPr/>
          <p:nvPr/>
        </p:nvSpPr>
        <p:spPr>
          <a:xfrm>
            <a:off x="4081750" y="4335573"/>
            <a:ext cx="4591963" cy="954107"/>
          </a:xfrm>
          <a:prstGeom prst="rect">
            <a:avLst/>
          </a:prstGeom>
        </p:spPr>
        <p:txBody>
          <a:bodyPr wrap="none">
            <a:spAutoFit/>
          </a:bodyPr>
          <a:lstStyle/>
          <a:p>
            <a:pPr marL="1371600" lvl="2" indent="-457200">
              <a:buFont typeface="Arial" panose="020B0604020202020204" pitchFamily="34" charset="0"/>
              <a:buChar char="•"/>
            </a:pPr>
            <a:r>
              <a:rPr lang="en-US" sz="2800" dirty="0"/>
              <a:t>Ordained </a:t>
            </a:r>
            <a:r>
              <a:rPr lang="en-US" sz="2800" dirty="0" smtClean="0"/>
              <a:t>Priesthood</a:t>
            </a:r>
          </a:p>
          <a:p>
            <a:pPr marL="1371600" lvl="2" indent="-457200">
              <a:buFont typeface="Arial" panose="020B0604020202020204" pitchFamily="34" charset="0"/>
              <a:buChar char="•"/>
            </a:pPr>
            <a:r>
              <a:rPr lang="en-US" sz="2800" dirty="0" smtClean="0"/>
              <a:t>Single Life</a:t>
            </a:r>
            <a:endParaRPr lang="en-US" sz="2800" dirty="0"/>
          </a:p>
        </p:txBody>
      </p:sp>
      <p:sp>
        <p:nvSpPr>
          <p:cNvPr id="13" name="TextBox 12"/>
          <p:cNvSpPr txBox="1"/>
          <p:nvPr/>
        </p:nvSpPr>
        <p:spPr>
          <a:xfrm>
            <a:off x="5408566" y="6219284"/>
            <a:ext cx="2900547" cy="461665"/>
          </a:xfrm>
          <a:prstGeom prst="rect">
            <a:avLst/>
          </a:prstGeom>
          <a:noFill/>
        </p:spPr>
        <p:txBody>
          <a:bodyPr wrap="square" rtlCol="0">
            <a:spAutoFit/>
          </a:bodyPr>
          <a:lstStyle/>
          <a:p>
            <a:pPr algn="ctr"/>
            <a:r>
              <a:rPr lang="en-US" sz="2400" dirty="0" smtClean="0">
                <a:solidFill>
                  <a:schemeClr val="bg1"/>
                </a:solidFill>
              </a:rPr>
              <a:t>1 Corinthians 12:4-31</a:t>
            </a:r>
            <a:endParaRPr lang="en-US" sz="2400" dirty="0">
              <a:solidFill>
                <a:schemeClr val="bg1"/>
              </a:solidFill>
            </a:endParaRPr>
          </a:p>
        </p:txBody>
      </p:sp>
    </p:spTree>
    <p:extLst>
      <p:ext uri="{BB962C8B-B14F-4D97-AF65-F5344CB8AC3E}">
        <p14:creationId xmlns:p14="http://schemas.microsoft.com/office/powerpoint/2010/main" val="2563955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70042" y="5460585"/>
            <a:ext cx="17662042"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601 w 27404"/>
              <a:gd name="connsiteY2" fmla="*/ 8182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503"/>
              <a:gd name="connsiteY0" fmla="*/ 2593 h 22765"/>
              <a:gd name="connsiteX1" fmla="*/ 21600 w 27503"/>
              <a:gd name="connsiteY1" fmla="*/ 2593 h 22765"/>
              <a:gd name="connsiteX2" fmla="*/ 21601 w 27503"/>
              <a:gd name="connsiteY2" fmla="*/ 8182 h 22765"/>
              <a:gd name="connsiteX3" fmla="*/ 19870 w 27503"/>
              <a:gd name="connsiteY3" fmla="*/ 6364 h 22765"/>
              <a:gd name="connsiteX4" fmla="*/ 20095 w 27503"/>
              <a:gd name="connsiteY4" fmla="*/ 541 h 22765"/>
              <a:gd name="connsiteX5" fmla="*/ 26838 w 27503"/>
              <a:gd name="connsiteY5" fmla="*/ 10311 h 22765"/>
              <a:gd name="connsiteX6" fmla="*/ 0 w 27503"/>
              <a:gd name="connsiteY6" fmla="*/ 22765 h 22765"/>
              <a:gd name="connsiteX7" fmla="*/ 0 w 27503"/>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03" h="22765">
                <a:moveTo>
                  <a:pt x="0" y="2593"/>
                </a:moveTo>
                <a:lnTo>
                  <a:pt x="21600" y="2593"/>
                </a:lnTo>
                <a:cubicBezTo>
                  <a:pt x="21585" y="5449"/>
                  <a:pt x="21616" y="5326"/>
                  <a:pt x="21601" y="8182"/>
                </a:cubicBezTo>
                <a:cubicBezTo>
                  <a:pt x="19821" y="11533"/>
                  <a:pt x="23470" y="5889"/>
                  <a:pt x="19870" y="6364"/>
                </a:cubicBezTo>
                <a:cubicBezTo>
                  <a:pt x="19707" y="6574"/>
                  <a:pt x="23967" y="-2231"/>
                  <a:pt x="20095" y="541"/>
                </a:cubicBezTo>
                <a:cubicBezTo>
                  <a:pt x="19798" y="230"/>
                  <a:pt x="30187" y="6607"/>
                  <a:pt x="26838" y="10311"/>
                </a:cubicBezTo>
                <a:cubicBezTo>
                  <a:pt x="23489" y="14015"/>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6788474" cy="1077218"/>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The Sacrament of Marriage:</a:t>
            </a:r>
          </a:p>
          <a:p>
            <a:r>
              <a:rPr lang="en-US" sz="2800" b="1" i="1" dirty="0" smtClean="0">
                <a:solidFill>
                  <a:schemeClr val="bg1"/>
                </a:solidFill>
                <a:latin typeface="Aharoni" panose="02010803020104030203" pitchFamily="2" charset="-79"/>
                <a:cs typeface="Aharoni" panose="02010803020104030203" pitchFamily="2" charset="-79"/>
              </a:rPr>
              <a:t>A Reflection of God’s Greatness </a:t>
            </a:r>
          </a:p>
        </p:txBody>
      </p:sp>
      <p:sp>
        <p:nvSpPr>
          <p:cNvPr id="2" name="TextBox 1"/>
          <p:cNvSpPr txBox="1"/>
          <p:nvPr/>
        </p:nvSpPr>
        <p:spPr>
          <a:xfrm>
            <a:off x="261592" y="2479799"/>
            <a:ext cx="8418287" cy="3970318"/>
          </a:xfrm>
          <a:prstGeom prst="rect">
            <a:avLst/>
          </a:prstGeom>
          <a:noFill/>
        </p:spPr>
        <p:txBody>
          <a:bodyPr wrap="square" rtlCol="0">
            <a:spAutoFit/>
          </a:bodyPr>
          <a:lstStyle/>
          <a:p>
            <a:r>
              <a:rPr lang="en-US" sz="2800" dirty="0" smtClean="0"/>
              <a:t>“The </a:t>
            </a:r>
            <a:r>
              <a:rPr lang="en-US" sz="2800" dirty="0"/>
              <a:t>matrimonial covenant, by which a man and a woman establish between themselves a partnership of the whole of life and which is ordered by its nature to the good of the spouses and the procreation and education of offspring, has been raised by Christ the Lord to the dignity of a sacrament between the </a:t>
            </a:r>
            <a:r>
              <a:rPr lang="en-US" sz="2800" dirty="0" smtClean="0"/>
              <a:t>baptized” (Canon 1055).</a:t>
            </a:r>
          </a:p>
          <a:p>
            <a:pPr marL="914400" lvl="1" indent="-457200">
              <a:buFont typeface="Arial" panose="020B0604020202020204" pitchFamily="34" charset="0"/>
              <a:buChar char="•"/>
            </a:pPr>
            <a:r>
              <a:rPr lang="en-US" sz="2800" dirty="0" smtClean="0"/>
              <a:t>Marriage is a reflection of Christ’s love                                 for His Church.</a:t>
            </a:r>
            <a:endParaRPr lang="en-US" sz="2800" dirty="0"/>
          </a:p>
        </p:txBody>
      </p:sp>
      <p:pic>
        <p:nvPicPr>
          <p:cNvPr id="6146" name="Picture 2" descr="https://catholicismpure.files.wordpress.com/2012/09/tumblr_m4n1u6w73g1rrutr7o1_5003.jpg"/>
          <p:cNvPicPr>
            <a:picLocks noChangeAspect="1" noChangeArrowheads="1"/>
          </p:cNvPicPr>
          <p:nvPr/>
        </p:nvPicPr>
        <p:blipFill rotWithShape="1">
          <a:blip r:embed="rId3">
            <a:extLst>
              <a:ext uri="{28A0092B-C50C-407E-A947-70E740481C1C}">
                <a14:useLocalDpi xmlns:a14="http://schemas.microsoft.com/office/drawing/2010/main" val="0"/>
              </a:ext>
            </a:extLst>
          </a:blip>
          <a:srcRect l="24940" r="26642"/>
          <a:stretch/>
        </p:blipFill>
        <p:spPr bwMode="auto">
          <a:xfrm>
            <a:off x="8679879" y="1969968"/>
            <a:ext cx="3394276" cy="465494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5408566" y="6219284"/>
            <a:ext cx="2782957" cy="461665"/>
          </a:xfrm>
          <a:prstGeom prst="rect">
            <a:avLst/>
          </a:prstGeom>
          <a:noFill/>
        </p:spPr>
        <p:txBody>
          <a:bodyPr wrap="square" rtlCol="0">
            <a:spAutoFit/>
          </a:bodyPr>
          <a:lstStyle/>
          <a:p>
            <a:pPr algn="ctr"/>
            <a:r>
              <a:rPr lang="en-US" sz="2400" dirty="0" smtClean="0">
                <a:solidFill>
                  <a:schemeClr val="bg1"/>
                </a:solidFill>
              </a:rPr>
              <a:t>Ephesians 5:21-33</a:t>
            </a:r>
            <a:endParaRPr lang="en-US" sz="2400" dirty="0">
              <a:solidFill>
                <a:schemeClr val="bg1"/>
              </a:solidFill>
            </a:endParaRPr>
          </a:p>
        </p:txBody>
      </p:sp>
    </p:spTree>
    <p:extLst>
      <p:ext uri="{BB962C8B-B14F-4D97-AF65-F5344CB8AC3E}">
        <p14:creationId xmlns:p14="http://schemas.microsoft.com/office/powerpoint/2010/main" val="3509199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70042" y="5460585"/>
            <a:ext cx="17662042"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601 w 27404"/>
              <a:gd name="connsiteY2" fmla="*/ 8182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503"/>
              <a:gd name="connsiteY0" fmla="*/ 2593 h 22765"/>
              <a:gd name="connsiteX1" fmla="*/ 21600 w 27503"/>
              <a:gd name="connsiteY1" fmla="*/ 2593 h 22765"/>
              <a:gd name="connsiteX2" fmla="*/ 21601 w 27503"/>
              <a:gd name="connsiteY2" fmla="*/ 8182 h 22765"/>
              <a:gd name="connsiteX3" fmla="*/ 19870 w 27503"/>
              <a:gd name="connsiteY3" fmla="*/ 6364 h 22765"/>
              <a:gd name="connsiteX4" fmla="*/ 20095 w 27503"/>
              <a:gd name="connsiteY4" fmla="*/ 541 h 22765"/>
              <a:gd name="connsiteX5" fmla="*/ 26838 w 27503"/>
              <a:gd name="connsiteY5" fmla="*/ 10311 h 22765"/>
              <a:gd name="connsiteX6" fmla="*/ 0 w 27503"/>
              <a:gd name="connsiteY6" fmla="*/ 22765 h 22765"/>
              <a:gd name="connsiteX7" fmla="*/ 0 w 27503"/>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03" h="22765">
                <a:moveTo>
                  <a:pt x="0" y="2593"/>
                </a:moveTo>
                <a:lnTo>
                  <a:pt x="21600" y="2593"/>
                </a:lnTo>
                <a:cubicBezTo>
                  <a:pt x="21585" y="5449"/>
                  <a:pt x="21616" y="5326"/>
                  <a:pt x="21601" y="8182"/>
                </a:cubicBezTo>
                <a:cubicBezTo>
                  <a:pt x="19821" y="11533"/>
                  <a:pt x="23470" y="5889"/>
                  <a:pt x="19870" y="6364"/>
                </a:cubicBezTo>
                <a:cubicBezTo>
                  <a:pt x="19707" y="6574"/>
                  <a:pt x="23967" y="-2231"/>
                  <a:pt x="20095" y="541"/>
                </a:cubicBezTo>
                <a:cubicBezTo>
                  <a:pt x="19798" y="230"/>
                  <a:pt x="30187" y="6607"/>
                  <a:pt x="26838" y="10311"/>
                </a:cubicBezTo>
                <a:cubicBezTo>
                  <a:pt x="23489" y="14015"/>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6788474" cy="1077218"/>
          </a:xfrm>
          <a:prstGeom prst="rect">
            <a:avLst/>
          </a:prstGeom>
          <a:noFill/>
        </p:spPr>
        <p:txBody>
          <a:bodyPr wrap="square" rtlCol="0">
            <a:spAutoFit/>
          </a:bodyPr>
          <a:lstStyle/>
          <a:p>
            <a:r>
              <a:rPr lang="en-US" sz="3600" b="1" dirty="0" smtClean="0">
                <a:solidFill>
                  <a:schemeClr val="bg1"/>
                </a:solidFill>
                <a:latin typeface="Aharoni" panose="02010803020104030203" pitchFamily="2" charset="-79"/>
                <a:cs typeface="Aharoni" panose="02010803020104030203" pitchFamily="2" charset="-79"/>
              </a:rPr>
              <a:t>Song of Songs:</a:t>
            </a:r>
          </a:p>
          <a:p>
            <a:r>
              <a:rPr lang="en-US" sz="2800" b="1" i="1" dirty="0" smtClean="0">
                <a:solidFill>
                  <a:schemeClr val="bg1"/>
                </a:solidFill>
                <a:latin typeface="Aharoni" panose="02010803020104030203" pitchFamily="2" charset="-79"/>
                <a:cs typeface="Aharoni" panose="02010803020104030203" pitchFamily="2" charset="-79"/>
              </a:rPr>
              <a:t>Love Forms Us for Greatness </a:t>
            </a:r>
          </a:p>
        </p:txBody>
      </p:sp>
      <p:sp>
        <p:nvSpPr>
          <p:cNvPr id="2" name="TextBox 1"/>
          <p:cNvSpPr txBox="1"/>
          <p:nvPr/>
        </p:nvSpPr>
        <p:spPr>
          <a:xfrm>
            <a:off x="261593" y="2479799"/>
            <a:ext cx="8246304" cy="3108543"/>
          </a:xfrm>
          <a:prstGeom prst="rect">
            <a:avLst/>
          </a:prstGeom>
          <a:noFill/>
        </p:spPr>
        <p:txBody>
          <a:bodyPr wrap="square" rtlCol="0">
            <a:spAutoFit/>
          </a:bodyPr>
          <a:lstStyle/>
          <a:p>
            <a:r>
              <a:rPr lang="en-US" sz="2800" dirty="0"/>
              <a:t>“The Song of Songs is certainly found in the wake of that sacrament in which, through the language of the body, the visible sign of man and woman’s participation in the coverage of grace and love offered                                           by God to man is constituted” (</a:t>
            </a:r>
            <a:r>
              <a:rPr lang="en-US" sz="2800" i="1" dirty="0"/>
              <a:t>TOB</a:t>
            </a:r>
            <a:r>
              <a:rPr lang="en-US" sz="2800" dirty="0"/>
              <a:t>, 5/23/84).</a:t>
            </a:r>
          </a:p>
          <a:p>
            <a:pPr marL="914400" lvl="1" indent="-457200">
              <a:buFont typeface="Arial" panose="020B0604020202020204" pitchFamily="34" charset="0"/>
              <a:buChar char="•"/>
            </a:pPr>
            <a:r>
              <a:rPr lang="en-US" sz="2800" dirty="0" smtClean="0"/>
              <a:t>Love unleashes a special experience of the beautiful, which involves the entire person.</a:t>
            </a:r>
            <a:endParaRPr lang="en-US" sz="2800" dirty="0"/>
          </a:p>
        </p:txBody>
      </p:sp>
      <p:pic>
        <p:nvPicPr>
          <p:cNvPr id="7170" name="Picture 2" descr="https://encrypted-tbn1.gstatic.com/images?q=tbn:ANd9GcRhkrvlQY4FiF0D4dlazdLcBRGcDEG4YDhGF2d7LAsgWOpvRVGxZg"/>
          <p:cNvPicPr>
            <a:picLocks noChangeAspect="1" noChangeArrowheads="1"/>
          </p:cNvPicPr>
          <p:nvPr/>
        </p:nvPicPr>
        <p:blipFill rotWithShape="1">
          <a:blip r:embed="rId3">
            <a:extLst>
              <a:ext uri="{28A0092B-C50C-407E-A947-70E740481C1C}">
                <a14:useLocalDpi xmlns:a14="http://schemas.microsoft.com/office/drawing/2010/main" val="0"/>
              </a:ext>
            </a:extLst>
          </a:blip>
          <a:srcRect l="45652" r="5826"/>
          <a:stretch/>
        </p:blipFill>
        <p:spPr bwMode="auto">
          <a:xfrm>
            <a:off x="8507896" y="2022358"/>
            <a:ext cx="3505247" cy="465954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5408566" y="6220235"/>
            <a:ext cx="2782957" cy="461665"/>
          </a:xfrm>
          <a:prstGeom prst="rect">
            <a:avLst/>
          </a:prstGeom>
          <a:noFill/>
        </p:spPr>
        <p:txBody>
          <a:bodyPr wrap="square" rtlCol="0">
            <a:spAutoFit/>
          </a:bodyPr>
          <a:lstStyle/>
          <a:p>
            <a:pPr algn="ctr"/>
            <a:r>
              <a:rPr lang="en-US" sz="2400" dirty="0" smtClean="0">
                <a:solidFill>
                  <a:schemeClr val="bg1"/>
                </a:solidFill>
              </a:rPr>
              <a:t>Song of Songs 5:6-8</a:t>
            </a:r>
            <a:endParaRPr lang="en-US" sz="2400" dirty="0">
              <a:solidFill>
                <a:schemeClr val="bg1"/>
              </a:solidFill>
            </a:endParaRPr>
          </a:p>
        </p:txBody>
      </p:sp>
    </p:spTree>
    <p:extLst>
      <p:ext uri="{BB962C8B-B14F-4D97-AF65-F5344CB8AC3E}">
        <p14:creationId xmlns:p14="http://schemas.microsoft.com/office/powerpoint/2010/main" val="23009035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5910" y="67082"/>
            <a:ext cx="2438516" cy="2550375"/>
          </a:xfrm>
          <a:prstGeom prst="rect">
            <a:avLst/>
          </a:prstGeom>
        </p:spPr>
      </p:pic>
      <p:sp>
        <p:nvSpPr>
          <p:cNvPr id="7" name="Flowchart: Document 6"/>
          <p:cNvSpPr/>
          <p:nvPr/>
        </p:nvSpPr>
        <p:spPr>
          <a:xfrm flipH="1" flipV="1">
            <a:off x="-5470042" y="5644518"/>
            <a:ext cx="17662042" cy="4220529"/>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0837"/>
              <a:gd name="connsiteX1" fmla="*/ 21600 w 21600"/>
              <a:gd name="connsiteY1" fmla="*/ 0 h 20837"/>
              <a:gd name="connsiteX2" fmla="*/ 21600 w 21600"/>
              <a:gd name="connsiteY2" fmla="*/ 17322 h 20837"/>
              <a:gd name="connsiteX3" fmla="*/ 9826 w 21600"/>
              <a:gd name="connsiteY3" fmla="*/ 12674 h 20837"/>
              <a:gd name="connsiteX4" fmla="*/ 0 w 21600"/>
              <a:gd name="connsiteY4" fmla="*/ 20172 h 20837"/>
              <a:gd name="connsiteX5" fmla="*/ 0 w 21600"/>
              <a:gd name="connsiteY5" fmla="*/ 0 h 20837"/>
              <a:gd name="connsiteX0" fmla="*/ 0 w 21600"/>
              <a:gd name="connsiteY0" fmla="*/ 0 h 20837"/>
              <a:gd name="connsiteX1" fmla="*/ 21600 w 21600"/>
              <a:gd name="connsiteY1" fmla="*/ 0 h 20837"/>
              <a:gd name="connsiteX2" fmla="*/ 21554 w 21600"/>
              <a:gd name="connsiteY2" fmla="*/ 8569 h 20837"/>
              <a:gd name="connsiteX3" fmla="*/ 9826 w 21600"/>
              <a:gd name="connsiteY3" fmla="*/ 12674 h 20837"/>
              <a:gd name="connsiteX4" fmla="*/ 0 w 21600"/>
              <a:gd name="connsiteY4" fmla="*/ 20172 h 20837"/>
              <a:gd name="connsiteX5" fmla="*/ 0 w 21600"/>
              <a:gd name="connsiteY5" fmla="*/ 0 h 20837"/>
              <a:gd name="connsiteX0" fmla="*/ 0 w 22957"/>
              <a:gd name="connsiteY0" fmla="*/ 0 h 20561"/>
              <a:gd name="connsiteX1" fmla="*/ 21600 w 22957"/>
              <a:gd name="connsiteY1" fmla="*/ 0 h 20561"/>
              <a:gd name="connsiteX2" fmla="*/ 21554 w 22957"/>
              <a:gd name="connsiteY2" fmla="*/ 8569 h 20561"/>
              <a:gd name="connsiteX3" fmla="*/ 21714 w 22957"/>
              <a:gd name="connsiteY3" fmla="*/ 3713 h 20561"/>
              <a:gd name="connsiteX4" fmla="*/ 0 w 22957"/>
              <a:gd name="connsiteY4" fmla="*/ 20172 h 20561"/>
              <a:gd name="connsiteX5" fmla="*/ 0 w 22957"/>
              <a:gd name="connsiteY5" fmla="*/ 0 h 20561"/>
              <a:gd name="connsiteX0" fmla="*/ 0 w 22961"/>
              <a:gd name="connsiteY0" fmla="*/ 0 h 20561"/>
              <a:gd name="connsiteX1" fmla="*/ 21600 w 22961"/>
              <a:gd name="connsiteY1" fmla="*/ 0 h 20561"/>
              <a:gd name="connsiteX2" fmla="*/ 21577 w 22961"/>
              <a:gd name="connsiteY2" fmla="*/ 3567 h 20561"/>
              <a:gd name="connsiteX3" fmla="*/ 21714 w 22961"/>
              <a:gd name="connsiteY3" fmla="*/ 3713 h 20561"/>
              <a:gd name="connsiteX4" fmla="*/ 0 w 22961"/>
              <a:gd name="connsiteY4" fmla="*/ 20172 h 20561"/>
              <a:gd name="connsiteX5" fmla="*/ 0 w 22961"/>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61"/>
              <a:gd name="connsiteX1" fmla="*/ 21600 w 24546"/>
              <a:gd name="connsiteY1" fmla="*/ 0 h 20561"/>
              <a:gd name="connsiteX2" fmla="*/ 21577 w 24546"/>
              <a:gd name="connsiteY2" fmla="*/ 3567 h 20561"/>
              <a:gd name="connsiteX3" fmla="*/ 23539 w 24546"/>
              <a:gd name="connsiteY3" fmla="*/ 3713 h 20561"/>
              <a:gd name="connsiteX4" fmla="*/ 0 w 24546"/>
              <a:gd name="connsiteY4" fmla="*/ 20172 h 20561"/>
              <a:gd name="connsiteX5" fmla="*/ 0 w 24546"/>
              <a:gd name="connsiteY5" fmla="*/ 0 h 20561"/>
              <a:gd name="connsiteX0" fmla="*/ 0 w 24546"/>
              <a:gd name="connsiteY0" fmla="*/ 0 h 20551"/>
              <a:gd name="connsiteX1" fmla="*/ 21600 w 24546"/>
              <a:gd name="connsiteY1" fmla="*/ 0 h 20551"/>
              <a:gd name="connsiteX2" fmla="*/ 21577 w 24546"/>
              <a:gd name="connsiteY2" fmla="*/ 3567 h 20551"/>
              <a:gd name="connsiteX3" fmla="*/ 23539 w 24546"/>
              <a:gd name="connsiteY3" fmla="*/ 3713 h 20551"/>
              <a:gd name="connsiteX4" fmla="*/ 0 w 24546"/>
              <a:gd name="connsiteY4" fmla="*/ 20172 h 20551"/>
              <a:gd name="connsiteX5" fmla="*/ 0 w 24546"/>
              <a:gd name="connsiteY5" fmla="*/ 0 h 20551"/>
              <a:gd name="connsiteX0" fmla="*/ 0 w 22839"/>
              <a:gd name="connsiteY0" fmla="*/ 0 h 20548"/>
              <a:gd name="connsiteX1" fmla="*/ 21600 w 22839"/>
              <a:gd name="connsiteY1" fmla="*/ 0 h 20548"/>
              <a:gd name="connsiteX2" fmla="*/ 21577 w 22839"/>
              <a:gd name="connsiteY2" fmla="*/ 3567 h 20548"/>
              <a:gd name="connsiteX3" fmla="*/ 21567 w 22839"/>
              <a:gd name="connsiteY3" fmla="*/ 3541 h 20548"/>
              <a:gd name="connsiteX4" fmla="*/ 0 w 22839"/>
              <a:gd name="connsiteY4" fmla="*/ 20172 h 20548"/>
              <a:gd name="connsiteX5" fmla="*/ 0 w 22839"/>
              <a:gd name="connsiteY5" fmla="*/ 0 h 20548"/>
              <a:gd name="connsiteX0" fmla="*/ 0 w 24274"/>
              <a:gd name="connsiteY0" fmla="*/ 0 h 20548"/>
              <a:gd name="connsiteX1" fmla="*/ 21600 w 24274"/>
              <a:gd name="connsiteY1" fmla="*/ 0 h 20548"/>
              <a:gd name="connsiteX2" fmla="*/ 21577 w 24274"/>
              <a:gd name="connsiteY2" fmla="*/ 3567 h 20548"/>
              <a:gd name="connsiteX3" fmla="*/ 23233 w 24274"/>
              <a:gd name="connsiteY3" fmla="*/ 3541 h 20548"/>
              <a:gd name="connsiteX4" fmla="*/ 0 w 24274"/>
              <a:gd name="connsiteY4" fmla="*/ 20172 h 20548"/>
              <a:gd name="connsiteX5" fmla="*/ 0 w 24274"/>
              <a:gd name="connsiteY5" fmla="*/ 0 h 20548"/>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4"/>
              <a:gd name="connsiteY0" fmla="*/ 0 h 20209"/>
              <a:gd name="connsiteX1" fmla="*/ 21600 w 24274"/>
              <a:gd name="connsiteY1" fmla="*/ 0 h 20209"/>
              <a:gd name="connsiteX2" fmla="*/ 21577 w 24274"/>
              <a:gd name="connsiteY2" fmla="*/ 3567 h 20209"/>
              <a:gd name="connsiteX3" fmla="*/ 23233 w 24274"/>
              <a:gd name="connsiteY3" fmla="*/ 3541 h 20209"/>
              <a:gd name="connsiteX4" fmla="*/ 18676 w 24274"/>
              <a:gd name="connsiteY4" fmla="*/ 5834 h 20209"/>
              <a:gd name="connsiteX5" fmla="*/ 0 w 24274"/>
              <a:gd name="connsiteY5" fmla="*/ 20172 h 20209"/>
              <a:gd name="connsiteX6" fmla="*/ 0 w 24274"/>
              <a:gd name="connsiteY6" fmla="*/ 0 h 20209"/>
              <a:gd name="connsiteX0" fmla="*/ 0 w 24271"/>
              <a:gd name="connsiteY0" fmla="*/ 0 h 20209"/>
              <a:gd name="connsiteX1" fmla="*/ 21600 w 24271"/>
              <a:gd name="connsiteY1" fmla="*/ 0 h 20209"/>
              <a:gd name="connsiteX2" fmla="*/ 21554 w 24271"/>
              <a:gd name="connsiteY2" fmla="*/ 4192 h 20209"/>
              <a:gd name="connsiteX3" fmla="*/ 23233 w 24271"/>
              <a:gd name="connsiteY3" fmla="*/ 3541 h 20209"/>
              <a:gd name="connsiteX4" fmla="*/ 18676 w 24271"/>
              <a:gd name="connsiteY4" fmla="*/ 5834 h 20209"/>
              <a:gd name="connsiteX5" fmla="*/ 0 w 24271"/>
              <a:gd name="connsiteY5" fmla="*/ 20172 h 20209"/>
              <a:gd name="connsiteX6" fmla="*/ 0 w 24271"/>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6018"/>
              <a:gd name="connsiteY0" fmla="*/ 0 h 20209"/>
              <a:gd name="connsiteX1" fmla="*/ 21600 w 26018"/>
              <a:gd name="connsiteY1" fmla="*/ 0 h 20209"/>
              <a:gd name="connsiteX2" fmla="*/ 21554 w 26018"/>
              <a:gd name="connsiteY2" fmla="*/ 4192 h 20209"/>
              <a:gd name="connsiteX3" fmla="*/ 25159 w 26018"/>
              <a:gd name="connsiteY3" fmla="*/ 141 h 20209"/>
              <a:gd name="connsiteX4" fmla="*/ 18676 w 26018"/>
              <a:gd name="connsiteY4" fmla="*/ 5834 h 20209"/>
              <a:gd name="connsiteX5" fmla="*/ 0 w 26018"/>
              <a:gd name="connsiteY5" fmla="*/ 20172 h 20209"/>
              <a:gd name="connsiteX6" fmla="*/ 0 w 26018"/>
              <a:gd name="connsiteY6" fmla="*/ 0 h 20209"/>
              <a:gd name="connsiteX0" fmla="*/ 0 w 25651"/>
              <a:gd name="connsiteY0" fmla="*/ 0 h 23445"/>
              <a:gd name="connsiteX1" fmla="*/ 21600 w 25651"/>
              <a:gd name="connsiteY1" fmla="*/ 0 h 23445"/>
              <a:gd name="connsiteX2" fmla="*/ 21554 w 25651"/>
              <a:gd name="connsiteY2" fmla="*/ 4192 h 23445"/>
              <a:gd name="connsiteX3" fmla="*/ 24760 w 25651"/>
              <a:gd name="connsiteY3" fmla="*/ 23444 h 23445"/>
              <a:gd name="connsiteX4" fmla="*/ 18676 w 25651"/>
              <a:gd name="connsiteY4" fmla="*/ 5834 h 23445"/>
              <a:gd name="connsiteX5" fmla="*/ 0 w 25651"/>
              <a:gd name="connsiteY5" fmla="*/ 20172 h 23445"/>
              <a:gd name="connsiteX6" fmla="*/ 0 w 25651"/>
              <a:gd name="connsiteY6" fmla="*/ 0 h 23445"/>
              <a:gd name="connsiteX0" fmla="*/ 0 w 21600"/>
              <a:gd name="connsiteY0" fmla="*/ 0 h 20209"/>
              <a:gd name="connsiteX1" fmla="*/ 21600 w 21600"/>
              <a:gd name="connsiteY1" fmla="*/ 0 h 20209"/>
              <a:gd name="connsiteX2" fmla="*/ 21554 w 21600"/>
              <a:gd name="connsiteY2" fmla="*/ 4192 h 20209"/>
              <a:gd name="connsiteX3" fmla="*/ 18632 w 21600"/>
              <a:gd name="connsiteY3" fmla="*/ 5860 h 20209"/>
              <a:gd name="connsiteX4" fmla="*/ 18676 w 21600"/>
              <a:gd name="connsiteY4" fmla="*/ 5834 h 20209"/>
              <a:gd name="connsiteX5" fmla="*/ 0 w 21600"/>
              <a:gd name="connsiteY5" fmla="*/ 20172 h 20209"/>
              <a:gd name="connsiteX6" fmla="*/ 0 w 21600"/>
              <a:gd name="connsiteY6" fmla="*/ 0 h 20209"/>
              <a:gd name="connsiteX0" fmla="*/ 0 w 21777"/>
              <a:gd name="connsiteY0" fmla="*/ 0 h 20206"/>
              <a:gd name="connsiteX1" fmla="*/ 21600 w 21777"/>
              <a:gd name="connsiteY1" fmla="*/ 0 h 20206"/>
              <a:gd name="connsiteX2" fmla="*/ 21554 w 21777"/>
              <a:gd name="connsiteY2" fmla="*/ 4192 h 20206"/>
              <a:gd name="connsiteX3" fmla="*/ 18632 w 21777"/>
              <a:gd name="connsiteY3" fmla="*/ 5860 h 20206"/>
              <a:gd name="connsiteX4" fmla="*/ 20451 w 21777"/>
              <a:gd name="connsiteY4" fmla="*/ 4476 h 20206"/>
              <a:gd name="connsiteX5" fmla="*/ 0 w 21777"/>
              <a:gd name="connsiteY5" fmla="*/ 20172 h 20206"/>
              <a:gd name="connsiteX6" fmla="*/ 0 w 21777"/>
              <a:gd name="connsiteY6" fmla="*/ 0 h 20206"/>
              <a:gd name="connsiteX0" fmla="*/ 0 w 22006"/>
              <a:gd name="connsiteY0" fmla="*/ 0 h 20206"/>
              <a:gd name="connsiteX1" fmla="*/ 21600 w 22006"/>
              <a:gd name="connsiteY1" fmla="*/ 0 h 20206"/>
              <a:gd name="connsiteX2" fmla="*/ 21554 w 22006"/>
              <a:gd name="connsiteY2" fmla="*/ 4192 h 20206"/>
              <a:gd name="connsiteX3" fmla="*/ 19891 w 22006"/>
              <a:gd name="connsiteY3" fmla="*/ 4859 h 20206"/>
              <a:gd name="connsiteX4" fmla="*/ 20451 w 22006"/>
              <a:gd name="connsiteY4" fmla="*/ 4476 h 20206"/>
              <a:gd name="connsiteX5" fmla="*/ 0 w 22006"/>
              <a:gd name="connsiteY5" fmla="*/ 20172 h 20206"/>
              <a:gd name="connsiteX6" fmla="*/ 0 w 22006"/>
              <a:gd name="connsiteY6" fmla="*/ 0 h 20206"/>
              <a:gd name="connsiteX0" fmla="*/ 0 w 21989"/>
              <a:gd name="connsiteY0" fmla="*/ 0 h 20206"/>
              <a:gd name="connsiteX1" fmla="*/ 21600 w 21989"/>
              <a:gd name="connsiteY1" fmla="*/ 0 h 20206"/>
              <a:gd name="connsiteX2" fmla="*/ 21554 w 21989"/>
              <a:gd name="connsiteY2" fmla="*/ 4192 h 20206"/>
              <a:gd name="connsiteX3" fmla="*/ 19807 w 21989"/>
              <a:gd name="connsiteY3" fmla="*/ 1813 h 20206"/>
              <a:gd name="connsiteX4" fmla="*/ 20451 w 21989"/>
              <a:gd name="connsiteY4" fmla="*/ 4476 h 20206"/>
              <a:gd name="connsiteX5" fmla="*/ 0 w 21989"/>
              <a:gd name="connsiteY5" fmla="*/ 20172 h 20206"/>
              <a:gd name="connsiteX6" fmla="*/ 0 w 21989"/>
              <a:gd name="connsiteY6" fmla="*/ 0 h 20206"/>
              <a:gd name="connsiteX0" fmla="*/ 0 w 21711"/>
              <a:gd name="connsiteY0" fmla="*/ 2713 h 22908"/>
              <a:gd name="connsiteX1" fmla="*/ 21600 w 21711"/>
              <a:gd name="connsiteY1" fmla="*/ 2713 h 22908"/>
              <a:gd name="connsiteX2" fmla="*/ 21554 w 21711"/>
              <a:gd name="connsiteY2" fmla="*/ 6905 h 22908"/>
              <a:gd name="connsiteX3" fmla="*/ 19807 w 21711"/>
              <a:gd name="connsiteY3" fmla="*/ 4526 h 22908"/>
              <a:gd name="connsiteX4" fmla="*/ 20095 w 21711"/>
              <a:gd name="connsiteY4" fmla="*/ 661 h 22908"/>
              <a:gd name="connsiteX5" fmla="*/ 0 w 21711"/>
              <a:gd name="connsiteY5" fmla="*/ 22885 h 22908"/>
              <a:gd name="connsiteX6" fmla="*/ 0 w 21711"/>
              <a:gd name="connsiteY6" fmla="*/ 2713 h 22908"/>
              <a:gd name="connsiteX0" fmla="*/ 0 w 27404"/>
              <a:gd name="connsiteY0" fmla="*/ 2713 h 22885"/>
              <a:gd name="connsiteX1" fmla="*/ 21600 w 27404"/>
              <a:gd name="connsiteY1" fmla="*/ 2713 h 22885"/>
              <a:gd name="connsiteX2" fmla="*/ 21554 w 27404"/>
              <a:gd name="connsiteY2" fmla="*/ 6905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713 h 22885"/>
              <a:gd name="connsiteX1" fmla="*/ 21600 w 27404"/>
              <a:gd name="connsiteY1" fmla="*/ 2713 h 22885"/>
              <a:gd name="connsiteX2" fmla="*/ 21575 w 27404"/>
              <a:gd name="connsiteY2" fmla="*/ 8211 h 22885"/>
              <a:gd name="connsiteX3" fmla="*/ 19807 w 27404"/>
              <a:gd name="connsiteY3" fmla="*/ 4526 h 22885"/>
              <a:gd name="connsiteX4" fmla="*/ 20095 w 27404"/>
              <a:gd name="connsiteY4" fmla="*/ 661 h 22885"/>
              <a:gd name="connsiteX5" fmla="*/ 26733 w 27404"/>
              <a:gd name="connsiteY5" fmla="*/ 2729 h 22885"/>
              <a:gd name="connsiteX6" fmla="*/ 0 w 27404"/>
              <a:gd name="connsiteY6" fmla="*/ 22885 h 22885"/>
              <a:gd name="connsiteX7" fmla="*/ 0 w 27404"/>
              <a:gd name="connsiteY7" fmla="*/ 2713 h 2288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2609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575 w 27404"/>
              <a:gd name="connsiteY2" fmla="*/ 8091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404"/>
              <a:gd name="connsiteY0" fmla="*/ 2593 h 22765"/>
              <a:gd name="connsiteX1" fmla="*/ 21600 w 27404"/>
              <a:gd name="connsiteY1" fmla="*/ 2593 h 22765"/>
              <a:gd name="connsiteX2" fmla="*/ 21601 w 27404"/>
              <a:gd name="connsiteY2" fmla="*/ 8182 h 22765"/>
              <a:gd name="connsiteX3" fmla="*/ 19870 w 27404"/>
              <a:gd name="connsiteY3" fmla="*/ 6364 h 22765"/>
              <a:gd name="connsiteX4" fmla="*/ 20095 w 27404"/>
              <a:gd name="connsiteY4" fmla="*/ 541 h 22765"/>
              <a:gd name="connsiteX5" fmla="*/ 26733 w 27404"/>
              <a:gd name="connsiteY5" fmla="*/ 3552 h 22765"/>
              <a:gd name="connsiteX6" fmla="*/ 0 w 27404"/>
              <a:gd name="connsiteY6" fmla="*/ 22765 h 22765"/>
              <a:gd name="connsiteX7" fmla="*/ 0 w 27404"/>
              <a:gd name="connsiteY7" fmla="*/ 2593 h 22765"/>
              <a:gd name="connsiteX0" fmla="*/ 0 w 27503"/>
              <a:gd name="connsiteY0" fmla="*/ 2593 h 22765"/>
              <a:gd name="connsiteX1" fmla="*/ 21600 w 27503"/>
              <a:gd name="connsiteY1" fmla="*/ 2593 h 22765"/>
              <a:gd name="connsiteX2" fmla="*/ 21601 w 27503"/>
              <a:gd name="connsiteY2" fmla="*/ 8182 h 22765"/>
              <a:gd name="connsiteX3" fmla="*/ 19870 w 27503"/>
              <a:gd name="connsiteY3" fmla="*/ 6364 h 22765"/>
              <a:gd name="connsiteX4" fmla="*/ 20095 w 27503"/>
              <a:gd name="connsiteY4" fmla="*/ 541 h 22765"/>
              <a:gd name="connsiteX5" fmla="*/ 26838 w 27503"/>
              <a:gd name="connsiteY5" fmla="*/ 10311 h 22765"/>
              <a:gd name="connsiteX6" fmla="*/ 0 w 27503"/>
              <a:gd name="connsiteY6" fmla="*/ 22765 h 22765"/>
              <a:gd name="connsiteX7" fmla="*/ 0 w 27503"/>
              <a:gd name="connsiteY7" fmla="*/ 2593 h 2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03" h="22765">
                <a:moveTo>
                  <a:pt x="0" y="2593"/>
                </a:moveTo>
                <a:lnTo>
                  <a:pt x="21600" y="2593"/>
                </a:lnTo>
                <a:cubicBezTo>
                  <a:pt x="21585" y="5449"/>
                  <a:pt x="21616" y="5326"/>
                  <a:pt x="21601" y="8182"/>
                </a:cubicBezTo>
                <a:cubicBezTo>
                  <a:pt x="19821" y="11533"/>
                  <a:pt x="23470" y="5889"/>
                  <a:pt x="19870" y="6364"/>
                </a:cubicBezTo>
                <a:cubicBezTo>
                  <a:pt x="19707" y="6574"/>
                  <a:pt x="23967" y="-2231"/>
                  <a:pt x="20095" y="541"/>
                </a:cubicBezTo>
                <a:cubicBezTo>
                  <a:pt x="19798" y="230"/>
                  <a:pt x="30187" y="6607"/>
                  <a:pt x="26838" y="10311"/>
                </a:cubicBezTo>
                <a:cubicBezTo>
                  <a:pt x="23489" y="14015"/>
                  <a:pt x="3004" y="22756"/>
                  <a:pt x="0" y="22765"/>
                </a:cubicBezTo>
                <a:lnTo>
                  <a:pt x="0" y="259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entagon 9"/>
          <p:cNvSpPr/>
          <p:nvPr/>
        </p:nvSpPr>
        <p:spPr>
          <a:xfrm rot="10544323">
            <a:off x="2335773" y="289203"/>
            <a:ext cx="9931882" cy="1849762"/>
          </a:xfrm>
          <a:custGeom>
            <a:avLst/>
            <a:gdLst>
              <a:gd name="connsiteX0" fmla="*/ 0 w 7804225"/>
              <a:gd name="connsiteY0" fmla="*/ 0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0 w 7804225"/>
              <a:gd name="connsiteY5" fmla="*/ 0 h 1391478"/>
              <a:gd name="connsiteX0" fmla="*/ 68876 w 7804225"/>
              <a:gd name="connsiteY0" fmla="*/ 324065 h 1391478"/>
              <a:gd name="connsiteX1" fmla="*/ 7108486 w 7804225"/>
              <a:gd name="connsiteY1" fmla="*/ 0 h 1391478"/>
              <a:gd name="connsiteX2" fmla="*/ 7804225 w 7804225"/>
              <a:gd name="connsiteY2" fmla="*/ 695739 h 1391478"/>
              <a:gd name="connsiteX3" fmla="*/ 7108486 w 7804225"/>
              <a:gd name="connsiteY3" fmla="*/ 1391478 h 1391478"/>
              <a:gd name="connsiteX4" fmla="*/ 0 w 7804225"/>
              <a:gd name="connsiteY4" fmla="*/ 1391478 h 1391478"/>
              <a:gd name="connsiteX5" fmla="*/ 68876 w 7804225"/>
              <a:gd name="connsiteY5" fmla="*/ 324065 h 1391478"/>
              <a:gd name="connsiteX0" fmla="*/ 68876 w 7804225"/>
              <a:gd name="connsiteY0" fmla="*/ 324065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68876 w 7804225"/>
              <a:gd name="connsiteY5" fmla="*/ 324065 h 1811420"/>
              <a:gd name="connsiteX0" fmla="*/ 56075 w 7804225"/>
              <a:gd name="connsiteY0" fmla="*/ 475456 h 1811420"/>
              <a:gd name="connsiteX1" fmla="*/ 7108486 w 7804225"/>
              <a:gd name="connsiteY1" fmla="*/ 0 h 1811420"/>
              <a:gd name="connsiteX2" fmla="*/ 7804225 w 7804225"/>
              <a:gd name="connsiteY2" fmla="*/ 695739 h 1811420"/>
              <a:gd name="connsiteX3" fmla="*/ 7037329 w 7804225"/>
              <a:gd name="connsiteY3" fmla="*/ 1811420 h 1811420"/>
              <a:gd name="connsiteX4" fmla="*/ 0 w 7804225"/>
              <a:gd name="connsiteY4" fmla="*/ 1391478 h 1811420"/>
              <a:gd name="connsiteX5" fmla="*/ 56075 w 7804225"/>
              <a:gd name="connsiteY5" fmla="*/ 475456 h 1811420"/>
              <a:gd name="connsiteX0" fmla="*/ 56075 w 7989658"/>
              <a:gd name="connsiteY0" fmla="*/ 475456 h 1811420"/>
              <a:gd name="connsiteX1" fmla="*/ 7108486 w 7989658"/>
              <a:gd name="connsiteY1" fmla="*/ 0 h 1811420"/>
              <a:gd name="connsiteX2" fmla="*/ 7989658 w 7989658"/>
              <a:gd name="connsiteY2" fmla="*/ 860145 h 1811420"/>
              <a:gd name="connsiteX3" fmla="*/ 7037329 w 7989658"/>
              <a:gd name="connsiteY3" fmla="*/ 1811420 h 1811420"/>
              <a:gd name="connsiteX4" fmla="*/ 0 w 7989658"/>
              <a:gd name="connsiteY4" fmla="*/ 1391478 h 1811420"/>
              <a:gd name="connsiteX5" fmla="*/ 56075 w 7989658"/>
              <a:gd name="connsiteY5" fmla="*/ 475456 h 181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89658" h="1811420">
                <a:moveTo>
                  <a:pt x="56075" y="475456"/>
                </a:moveTo>
                <a:lnTo>
                  <a:pt x="7108486" y="0"/>
                </a:lnTo>
                <a:lnTo>
                  <a:pt x="7989658" y="860145"/>
                </a:lnTo>
                <a:lnTo>
                  <a:pt x="7037329" y="1811420"/>
                </a:lnTo>
                <a:lnTo>
                  <a:pt x="0" y="1391478"/>
                </a:lnTo>
                <a:lnTo>
                  <a:pt x="56075" y="475456"/>
                </a:lnTo>
                <a:close/>
              </a:path>
            </a:pathLst>
          </a:custGeom>
          <a:solidFill>
            <a:srgbClr val="F898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405808" y="624942"/>
            <a:ext cx="7686262" cy="1508105"/>
          </a:xfrm>
          <a:prstGeom prst="rect">
            <a:avLst/>
          </a:prstGeom>
          <a:noFill/>
        </p:spPr>
        <p:txBody>
          <a:bodyPr wrap="square" rtlCol="0">
            <a:spAutoFit/>
          </a:bodyPr>
          <a:lstStyle/>
          <a:p>
            <a:r>
              <a:rPr lang="en-US" sz="3600" b="1" i="1" dirty="0" err="1" smtClean="0">
                <a:solidFill>
                  <a:schemeClr val="bg1"/>
                </a:solidFill>
                <a:latin typeface="Aharoni" panose="02010803020104030203" pitchFamily="2" charset="-79"/>
                <a:cs typeface="Aharoni" panose="02010803020104030203" pitchFamily="2" charset="-79"/>
              </a:rPr>
              <a:t>Humanae</a:t>
            </a:r>
            <a:r>
              <a:rPr lang="en-US" sz="3600" b="1" i="1" dirty="0" smtClean="0">
                <a:solidFill>
                  <a:schemeClr val="bg1"/>
                </a:solidFill>
                <a:latin typeface="Aharoni" panose="02010803020104030203" pitchFamily="2" charset="-79"/>
                <a:cs typeface="Aharoni" panose="02010803020104030203" pitchFamily="2" charset="-79"/>
              </a:rPr>
              <a:t> Vitae</a:t>
            </a:r>
            <a:r>
              <a:rPr lang="en-US" sz="3600" b="1" dirty="0" smtClean="0">
                <a:solidFill>
                  <a:schemeClr val="bg1"/>
                </a:solidFill>
                <a:latin typeface="Aharoni" panose="02010803020104030203" pitchFamily="2" charset="-79"/>
                <a:cs typeface="Aharoni" panose="02010803020104030203" pitchFamily="2" charset="-79"/>
              </a:rPr>
              <a:t>:</a:t>
            </a:r>
          </a:p>
          <a:p>
            <a:r>
              <a:rPr lang="en-US" sz="2800" b="1" i="1" dirty="0" smtClean="0">
                <a:solidFill>
                  <a:schemeClr val="bg1"/>
                </a:solidFill>
                <a:latin typeface="Aharoni" panose="02010803020104030203" pitchFamily="2" charset="-79"/>
                <a:cs typeface="Aharoni" panose="02010803020104030203" pitchFamily="2" charset="-79"/>
              </a:rPr>
              <a:t>Truth and Freedom Leads to             Greatness </a:t>
            </a:r>
          </a:p>
        </p:txBody>
      </p:sp>
      <p:sp>
        <p:nvSpPr>
          <p:cNvPr id="2" name="TextBox 1"/>
          <p:cNvSpPr txBox="1"/>
          <p:nvPr/>
        </p:nvSpPr>
        <p:spPr>
          <a:xfrm>
            <a:off x="261592" y="2479799"/>
            <a:ext cx="11807506" cy="4401205"/>
          </a:xfrm>
          <a:prstGeom prst="rect">
            <a:avLst/>
          </a:prstGeom>
          <a:noFill/>
        </p:spPr>
        <p:txBody>
          <a:bodyPr wrap="square" rtlCol="0">
            <a:spAutoFit/>
          </a:bodyPr>
          <a:lstStyle/>
          <a:p>
            <a:r>
              <a:rPr lang="en-US" sz="2800" i="1" dirty="0" err="1" smtClean="0"/>
              <a:t>Humanae</a:t>
            </a:r>
            <a:r>
              <a:rPr lang="en-US" sz="2800" i="1" dirty="0" smtClean="0"/>
              <a:t> Vitae </a:t>
            </a:r>
            <a:r>
              <a:rPr lang="en-US" sz="2800" dirty="0" smtClean="0"/>
              <a:t>states that the fundamental element of the spirituality of married life is the love poured out into the hearts of the couple as a gift of the Holy Spirit.</a:t>
            </a:r>
          </a:p>
          <a:p>
            <a:pPr marL="914400" lvl="1" indent="-457200">
              <a:buFont typeface="Arial" panose="020B0604020202020204" pitchFamily="34" charset="0"/>
              <a:buChar char="•"/>
            </a:pPr>
            <a:r>
              <a:rPr lang="en-US" sz="2800" dirty="0" smtClean="0"/>
              <a:t>Truth and the freedom to love are essential to                                                     the dignity of the human person.</a:t>
            </a:r>
          </a:p>
          <a:p>
            <a:pPr marL="914400" lvl="1" indent="-457200">
              <a:buFont typeface="Arial" panose="020B0604020202020204" pitchFamily="34" charset="0"/>
              <a:buChar char="•"/>
            </a:pPr>
            <a:r>
              <a:rPr lang="en-US" sz="2800" dirty="0" smtClean="0"/>
              <a:t>Human love is connected with the respect for life.</a:t>
            </a:r>
          </a:p>
          <a:p>
            <a:pPr marL="914400" lvl="1" indent="-457200">
              <a:buFont typeface="Arial" panose="020B0604020202020204" pitchFamily="34" charset="0"/>
              <a:buChar char="•"/>
            </a:pPr>
            <a:r>
              <a:rPr lang="en-US" sz="2800" i="1" dirty="0" err="1" smtClean="0"/>
              <a:t>Humanae</a:t>
            </a:r>
            <a:r>
              <a:rPr lang="en-US" sz="2800" i="1" dirty="0" smtClean="0"/>
              <a:t> Vitae </a:t>
            </a:r>
            <a:r>
              <a:rPr lang="en-US" sz="2800" dirty="0" smtClean="0"/>
              <a:t>is related to both the sacrament                                               of marriage and the whole biblical question                                                     of the theology of the body</a:t>
            </a:r>
          </a:p>
          <a:p>
            <a:pPr marL="914400" lvl="1" indent="-457200">
              <a:buFont typeface="Arial" panose="020B0604020202020204" pitchFamily="34" charset="0"/>
              <a:buChar char="•"/>
            </a:pPr>
            <a:endParaRPr lang="en-US" sz="2800" dirty="0"/>
          </a:p>
        </p:txBody>
      </p:sp>
      <p:pic>
        <p:nvPicPr>
          <p:cNvPr id="8194" name="Picture 2" descr="https://strangetriumph.files.wordpress.com/2013/02/song-of-song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8138" y="3379181"/>
            <a:ext cx="3600960" cy="3399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6350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14526</TotalTime>
  <Words>768</Words>
  <Application>Microsoft Office PowerPoint</Application>
  <PresentationFormat>Custom</PresentationFormat>
  <Paragraphs>68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Vincent Reilly</dc:creator>
  <cp:lastModifiedBy>Layministry</cp:lastModifiedBy>
  <cp:revision>37</cp:revision>
  <cp:lastPrinted>2015-03-23T21:00:32Z</cp:lastPrinted>
  <dcterms:created xsi:type="dcterms:W3CDTF">2015-03-10T00:08:56Z</dcterms:created>
  <dcterms:modified xsi:type="dcterms:W3CDTF">2016-09-12T16:16:51Z</dcterms:modified>
</cp:coreProperties>
</file>